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70"/>
  </p:notesMasterIdLst>
  <p:sldIdLst>
    <p:sldId id="257" r:id="rId5"/>
    <p:sldId id="286" r:id="rId6"/>
    <p:sldId id="345" r:id="rId7"/>
    <p:sldId id="260" r:id="rId8"/>
    <p:sldId id="261" r:id="rId9"/>
    <p:sldId id="262" r:id="rId10"/>
    <p:sldId id="361" r:id="rId11"/>
    <p:sldId id="362" r:id="rId12"/>
    <p:sldId id="363" r:id="rId13"/>
    <p:sldId id="350" r:id="rId14"/>
    <p:sldId id="364" r:id="rId15"/>
    <p:sldId id="346" r:id="rId16"/>
    <p:sldId id="365" r:id="rId17"/>
    <p:sldId id="270" r:id="rId18"/>
    <p:sldId id="269" r:id="rId19"/>
    <p:sldId id="348" r:id="rId20"/>
    <p:sldId id="272" r:id="rId21"/>
    <p:sldId id="275" r:id="rId22"/>
    <p:sldId id="367" r:id="rId23"/>
    <p:sldId id="276" r:id="rId24"/>
    <p:sldId id="368" r:id="rId25"/>
    <p:sldId id="369" r:id="rId26"/>
    <p:sldId id="347" r:id="rId27"/>
    <p:sldId id="351" r:id="rId28"/>
    <p:sldId id="370" r:id="rId29"/>
    <p:sldId id="349" r:id="rId30"/>
    <p:sldId id="340" r:id="rId31"/>
    <p:sldId id="357" r:id="rId32"/>
    <p:sldId id="353" r:id="rId33"/>
    <p:sldId id="354" r:id="rId34"/>
    <p:sldId id="371" r:id="rId35"/>
    <p:sldId id="372" r:id="rId36"/>
    <p:sldId id="355" r:id="rId37"/>
    <p:sldId id="338" r:id="rId38"/>
    <p:sldId id="375" r:id="rId39"/>
    <p:sldId id="373" r:id="rId40"/>
    <p:sldId id="374" r:id="rId41"/>
    <p:sldId id="360" r:id="rId42"/>
    <p:sldId id="359" r:id="rId43"/>
    <p:sldId id="256" r:id="rId44"/>
    <p:sldId id="280" r:id="rId45"/>
    <p:sldId id="278" r:id="rId46"/>
    <p:sldId id="258" r:id="rId47"/>
    <p:sldId id="287" r:id="rId48"/>
    <p:sldId id="282" r:id="rId49"/>
    <p:sldId id="283" r:id="rId50"/>
    <p:sldId id="290" r:id="rId51"/>
    <p:sldId id="291" r:id="rId52"/>
    <p:sldId id="300" r:id="rId53"/>
    <p:sldId id="292" r:id="rId54"/>
    <p:sldId id="285" r:id="rId55"/>
    <p:sldId id="293" r:id="rId56"/>
    <p:sldId id="294" r:id="rId57"/>
    <p:sldId id="295" r:id="rId58"/>
    <p:sldId id="296" r:id="rId59"/>
    <p:sldId id="289" r:id="rId60"/>
    <p:sldId id="297" r:id="rId61"/>
    <p:sldId id="298" r:id="rId62"/>
    <p:sldId id="299" r:id="rId63"/>
    <p:sldId id="288" r:id="rId64"/>
    <p:sldId id="303" r:id="rId65"/>
    <p:sldId id="301" r:id="rId66"/>
    <p:sldId id="302" r:id="rId67"/>
    <p:sldId id="284" r:id="rId68"/>
    <p:sldId id="26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770F5-37AF-4E85-B82B-67B517840041}" v="45" dt="2023-12-12T18:56:07.854"/>
    <p1510:client id="{9C521F94-612C-415C-9FB2-FD5EF25CDB72}" v="1" dt="2023-12-13T04:13:24.1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86502" autoAdjust="0"/>
  </p:normalViewPr>
  <p:slideViewPr>
    <p:cSldViewPr snapToGrid="0">
      <p:cViewPr varScale="1">
        <p:scale>
          <a:sx n="83" d="100"/>
          <a:sy n="83" d="100"/>
        </p:scale>
        <p:origin x="710" y="77"/>
      </p:cViewPr>
      <p:guideLst>
        <p:guide pos="576"/>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56689-4468-4BAE-9216-CB47B77CC359}" type="doc">
      <dgm:prSet loTypeId="urn:microsoft.com/office/officeart/2005/8/layout/vList2" loCatId="list" qsTypeId="urn:microsoft.com/office/officeart/2005/8/quickstyle/3d2#1" qsCatId="3D" csTypeId="urn:microsoft.com/office/officeart/2005/8/colors/accent1_2" csCatId="accent1" phldr="1"/>
      <dgm:spPr/>
      <dgm:t>
        <a:bodyPr/>
        <a:lstStyle/>
        <a:p>
          <a:endParaRPr lang="en-US"/>
        </a:p>
      </dgm:t>
    </dgm:pt>
    <dgm:pt modelId="{E3509161-5426-4C9F-841F-3AAEDE419320}">
      <dgm:prSet custT="1"/>
      <dgm:spPr/>
      <dgm:t>
        <a:bodyPr/>
        <a:lstStyle/>
        <a:p>
          <a:pPr algn="ctr" rtl="0"/>
          <a:r>
            <a:rPr lang="en-US" sz="4000" b="1" baseline="0" dirty="0">
              <a:solidFill>
                <a:schemeClr val="tx2"/>
              </a:solidFill>
              <a:effectLst>
                <a:outerShdw blurRad="38100" dist="38100" dir="2700000" algn="tl">
                  <a:srgbClr val="000000">
                    <a:alpha val="43137"/>
                  </a:srgbClr>
                </a:outerShdw>
              </a:effectLst>
            </a:rPr>
            <a:t>EDUCATIONAL TOUR REPORT</a:t>
          </a:r>
          <a:br>
            <a:rPr lang="en-IN" sz="2500" b="1" baseline="0" dirty="0"/>
          </a:br>
          <a:endParaRPr lang="en-US" sz="2500" baseline="0" dirty="0"/>
        </a:p>
      </dgm:t>
    </dgm:pt>
    <dgm:pt modelId="{781ADB9A-FB9D-43E1-A3E0-1D5647BF319C}" type="parTrans" cxnId="{2F609914-0C62-4EDC-9E21-CED6F5DEDCFC}">
      <dgm:prSet/>
      <dgm:spPr/>
      <dgm:t>
        <a:bodyPr/>
        <a:lstStyle/>
        <a:p>
          <a:endParaRPr lang="en-US"/>
        </a:p>
      </dgm:t>
    </dgm:pt>
    <dgm:pt modelId="{0DC269B0-0BD5-426D-991B-F42CC1244E4D}" type="sibTrans" cxnId="{2F609914-0C62-4EDC-9E21-CED6F5DEDCFC}">
      <dgm:prSet/>
      <dgm:spPr/>
      <dgm:t>
        <a:bodyPr/>
        <a:lstStyle/>
        <a:p>
          <a:endParaRPr lang="en-US"/>
        </a:p>
      </dgm:t>
    </dgm:pt>
    <dgm:pt modelId="{E5C16D9D-8538-4D56-A682-88B3999156AF}" type="pres">
      <dgm:prSet presAssocID="{D2056689-4468-4BAE-9216-CB47B77CC359}" presName="linear" presStyleCnt="0">
        <dgm:presLayoutVars>
          <dgm:animLvl val="lvl"/>
          <dgm:resizeHandles val="exact"/>
        </dgm:presLayoutVars>
      </dgm:prSet>
      <dgm:spPr/>
    </dgm:pt>
    <dgm:pt modelId="{D9CB7570-F54F-4CB7-AB6E-EE2F8964454A}" type="pres">
      <dgm:prSet presAssocID="{E3509161-5426-4C9F-841F-3AAEDE419320}" presName="parentText" presStyleLbl="node1" presStyleIdx="0" presStyleCnt="1">
        <dgm:presLayoutVars>
          <dgm:chMax val="0"/>
          <dgm:bulletEnabled val="1"/>
        </dgm:presLayoutVars>
      </dgm:prSet>
      <dgm:spPr/>
    </dgm:pt>
  </dgm:ptLst>
  <dgm:cxnLst>
    <dgm:cxn modelId="{2F609914-0C62-4EDC-9E21-CED6F5DEDCFC}" srcId="{D2056689-4468-4BAE-9216-CB47B77CC359}" destId="{E3509161-5426-4C9F-841F-3AAEDE419320}" srcOrd="0" destOrd="0" parTransId="{781ADB9A-FB9D-43E1-A3E0-1D5647BF319C}" sibTransId="{0DC269B0-0BD5-426D-991B-F42CC1244E4D}"/>
    <dgm:cxn modelId="{A4AFF06F-69A2-4A66-B739-E3B1D8286DA9}" type="presOf" srcId="{E3509161-5426-4C9F-841F-3AAEDE419320}" destId="{D9CB7570-F54F-4CB7-AB6E-EE2F8964454A}" srcOrd="0" destOrd="0" presId="urn:microsoft.com/office/officeart/2005/8/layout/vList2"/>
    <dgm:cxn modelId="{51D8AD80-A4A9-4A4F-A3DB-DC5F5EF28355}" type="presOf" srcId="{D2056689-4468-4BAE-9216-CB47B77CC359}" destId="{E5C16D9D-8538-4D56-A682-88B3999156AF}" srcOrd="0" destOrd="0" presId="urn:microsoft.com/office/officeart/2005/8/layout/vList2"/>
    <dgm:cxn modelId="{0ADF3ABB-0025-4575-A4C7-19CBC058F58E}" type="presParOf" srcId="{E5C16D9D-8538-4D56-A682-88B3999156AF}" destId="{D9CB7570-F54F-4CB7-AB6E-EE2F8964454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B7570-F54F-4CB7-AB6E-EE2F8964454A}">
      <dsp:nvSpPr>
        <dsp:cNvPr id="0" name=""/>
        <dsp:cNvSpPr/>
      </dsp:nvSpPr>
      <dsp:spPr>
        <a:xfrm>
          <a:off x="0" y="120"/>
          <a:ext cx="11277600" cy="132532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rtl="0">
            <a:lnSpc>
              <a:spcPct val="90000"/>
            </a:lnSpc>
            <a:spcBef>
              <a:spcPct val="0"/>
            </a:spcBef>
            <a:spcAft>
              <a:spcPct val="35000"/>
            </a:spcAft>
            <a:buNone/>
          </a:pPr>
          <a:r>
            <a:rPr lang="en-US" sz="4000" b="1" kern="1200" baseline="0" dirty="0">
              <a:solidFill>
                <a:schemeClr val="tx2"/>
              </a:solidFill>
              <a:effectLst>
                <a:outerShdw blurRad="38100" dist="38100" dir="2700000" algn="tl">
                  <a:srgbClr val="000000">
                    <a:alpha val="43137"/>
                  </a:srgbClr>
                </a:outerShdw>
              </a:effectLst>
            </a:rPr>
            <a:t>EDUCATIONAL TOUR REPORT</a:t>
          </a:r>
          <a:br>
            <a:rPr lang="en-IN" sz="2500" b="1" kern="1200" baseline="0" dirty="0"/>
          </a:br>
          <a:endParaRPr lang="en-US" sz="2500" kern="1200" baseline="0" dirty="0"/>
        </a:p>
      </dsp:txBody>
      <dsp:txXfrm>
        <a:off x="64697" y="64817"/>
        <a:ext cx="11148206" cy="11959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07:26:24.973"/>
    </inkml:context>
    <inkml:brush xml:id="br0">
      <inkml:brushProperty name="width" value="0.05" units="cm"/>
      <inkml:brushProperty name="height" value="0.0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07:26:25.906"/>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1T07:26:26.27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7FD71-DE7D-47EA-BD5F-935596C85A92}" type="datetimeFigureOut">
              <a:rPr lang="en-US" smtClean="0"/>
              <a:pPr/>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DD0-1E8D-4B61-ADE9-B87318B81BF8}" type="slidenum">
              <a:rPr lang="en-US" smtClean="0"/>
              <a:pPr/>
              <a:t>‹#›</a:t>
            </a:fld>
            <a:endParaRPr lang="en-US" dirty="0"/>
          </a:p>
        </p:txBody>
      </p:sp>
    </p:spTree>
    <p:extLst>
      <p:ext uri="{BB962C8B-B14F-4D97-AF65-F5344CB8AC3E}">
        <p14:creationId xmlns:p14="http://schemas.microsoft.com/office/powerpoint/2010/main" val="231853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B45A06-CFB9-4FB6-99DD-E0948D0D8551}" type="slidenum">
              <a:rPr lang="en-US" smtClean="0"/>
              <a:pPr/>
              <a:t>6</a:t>
            </a:fld>
            <a:endParaRPr lang="en-US"/>
          </a:p>
        </p:txBody>
      </p:sp>
    </p:spTree>
    <p:extLst>
      <p:ext uri="{BB962C8B-B14F-4D97-AF65-F5344CB8AC3E}">
        <p14:creationId xmlns:p14="http://schemas.microsoft.com/office/powerpoint/2010/main" val="303153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B45A06-CFB9-4FB6-99DD-E0948D0D8551}" type="slidenum">
              <a:rPr lang="en-US" smtClean="0"/>
              <a:pPr/>
              <a:t>13</a:t>
            </a:fld>
            <a:endParaRPr lang="en-US"/>
          </a:p>
        </p:txBody>
      </p:sp>
    </p:spTree>
    <p:extLst>
      <p:ext uri="{BB962C8B-B14F-4D97-AF65-F5344CB8AC3E}">
        <p14:creationId xmlns:p14="http://schemas.microsoft.com/office/powerpoint/2010/main" val="3374129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B45A06-CFB9-4FB6-99DD-E0948D0D8551}" type="slidenum">
              <a:rPr lang="en-US" smtClean="0"/>
              <a:pPr/>
              <a:t>22</a:t>
            </a:fld>
            <a:endParaRPr lang="en-US"/>
          </a:p>
        </p:txBody>
      </p:sp>
    </p:spTree>
    <p:extLst>
      <p:ext uri="{BB962C8B-B14F-4D97-AF65-F5344CB8AC3E}">
        <p14:creationId xmlns:p14="http://schemas.microsoft.com/office/powerpoint/2010/main" val="2793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DB89DD0-1E8D-4B61-ADE9-B87318B81BF8}" type="slidenum">
              <a:rPr lang="en-US" smtClean="0"/>
              <a:pPr/>
              <a:t>34</a:t>
            </a:fld>
            <a:endParaRPr lang="en-US" dirty="0"/>
          </a:p>
        </p:txBody>
      </p:sp>
    </p:spTree>
    <p:extLst>
      <p:ext uri="{BB962C8B-B14F-4D97-AF65-F5344CB8AC3E}">
        <p14:creationId xmlns:p14="http://schemas.microsoft.com/office/powerpoint/2010/main" val="47029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89DD0-1E8D-4B61-ADE9-B87318B81BF8}" type="slidenum">
              <a:rPr lang="en-US" smtClean="0"/>
              <a:pPr/>
              <a:t>40</a:t>
            </a:fld>
            <a:endParaRPr lang="en-US" dirty="0"/>
          </a:p>
        </p:txBody>
      </p:sp>
    </p:spTree>
    <p:extLst>
      <p:ext uri="{BB962C8B-B14F-4D97-AF65-F5344CB8AC3E}">
        <p14:creationId xmlns:p14="http://schemas.microsoft.com/office/powerpoint/2010/main" val="322723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B89DD0-1E8D-4B61-ADE9-B87318B81BF8}" type="slidenum">
              <a:rPr lang="en-US" smtClean="0"/>
              <a:pPr/>
              <a:t>52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6035040"/>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8724" y="3236493"/>
            <a:ext cx="5149596" cy="1448385"/>
          </a:xfrm>
          <a:solidFill>
            <a:schemeClr val="bg1">
              <a:alpha val="80000"/>
            </a:schemeClr>
          </a:solidFill>
        </p:spPr>
        <p:txBody>
          <a:bodyPr lIns="502920" bIns="137160" anchor="b">
            <a:normAutofit/>
          </a:bodyPr>
          <a:lstStyle>
            <a:lvl1pPr algn="l">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8724" y="4684879"/>
            <a:ext cx="5149596" cy="524794"/>
          </a:xfrm>
          <a:solidFill>
            <a:schemeClr val="bg1">
              <a:alpha val="80000"/>
            </a:schemeClr>
          </a:solidFill>
        </p:spPr>
        <p:txBody>
          <a:bodyPr lIns="502920">
            <a:normAutofit/>
          </a:bodyPr>
          <a:lstStyle>
            <a:lvl1pPr marL="0" indent="0" algn="l">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57200" y="1825625"/>
            <a:ext cx="114300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6B483-82E1-4413-838C-27BAC18440EB}"/>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4486C5-22E8-475A-A424-8D493B6E8D52}"/>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E0683D01-DAD2-4B28-BB2C-9FD028B0B8C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2776643-6C33-46CD-A918-AB0CEA571F00}"/>
              </a:ext>
            </a:extLst>
          </p:cNvPr>
          <p:cNvSpPr/>
          <p:nvPr userDrawn="1"/>
        </p:nvSpPr>
        <p:spPr>
          <a:xfrm>
            <a:off x="6086475" y="1682496"/>
            <a:ext cx="563880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B6E62D2-A055-4712-92CC-4B02419D51FB}"/>
              </a:ext>
            </a:extLst>
          </p:cNvPr>
          <p:cNvSpPr/>
          <p:nvPr userDrawn="1"/>
        </p:nvSpPr>
        <p:spPr>
          <a:xfrm>
            <a:off x="457200" y="1681163"/>
            <a:ext cx="563880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1289640" y="1844259"/>
            <a:ext cx="3657600"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289640" y="2668171"/>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780133" y="1808163"/>
            <a:ext cx="4703841" cy="823912"/>
          </a:xfrm>
        </p:spPr>
        <p:txBody>
          <a:bodyPr anchor="ctr" anchorCtr="0">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780134" y="2632075"/>
            <a:ext cx="3657600" cy="3684588"/>
          </a:xfrm>
        </p:spPr>
        <p:txBody>
          <a:bodyPr>
            <a:norm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21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4C89FBE-3029-4F92-8308-F830BB1420FF}"/>
              </a:ext>
              <a:ext uri="{C183D7F6-B498-43B3-948B-1728B52AA6E4}">
                <adec:decorative xmlns:adec="http://schemas.microsoft.com/office/drawing/2017/decorative" val="1"/>
              </a:ext>
            </a:extLst>
          </p:cNvPr>
          <p:cNvSpPr/>
          <p:nvPr userDrawn="1"/>
        </p:nvSpPr>
        <p:spPr>
          <a:xfrm>
            <a:off x="7958712" y="1681163"/>
            <a:ext cx="3749040" cy="457200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0A4C88-FF32-4096-9EA9-EC22D3682F4C}"/>
              </a:ext>
              <a:ext uri="{C183D7F6-B498-43B3-948B-1728B52AA6E4}">
                <adec:decorative xmlns:adec="http://schemas.microsoft.com/office/drawing/2017/decorative" val="1"/>
              </a:ext>
            </a:extLst>
          </p:cNvPr>
          <p:cNvSpPr/>
          <p:nvPr userDrawn="1"/>
        </p:nvSpPr>
        <p:spPr>
          <a:xfrm>
            <a:off x="4211097" y="1682496"/>
            <a:ext cx="3749040" cy="4572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437559B-132E-4A6E-ADBE-41DB38EC8048}"/>
              </a:ext>
              <a:ext uri="{C183D7F6-B498-43B3-948B-1728B52AA6E4}">
                <adec:decorative xmlns:adec="http://schemas.microsoft.com/office/drawing/2017/decorative" val="1"/>
              </a:ext>
            </a:extLst>
          </p:cNvPr>
          <p:cNvSpPr/>
          <p:nvPr userDrawn="1"/>
        </p:nvSpPr>
        <p:spPr>
          <a:xfrm>
            <a:off x="463176" y="1681163"/>
            <a:ext cx="3749040" cy="45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hasCustomPrompt="1"/>
          </p:nvPr>
        </p:nvSpPr>
        <p:spPr>
          <a:xfrm>
            <a:off x="457200" y="365125"/>
            <a:ext cx="10515600" cy="1325563"/>
          </a:xfrm>
        </p:spPr>
        <p:txBody>
          <a:bodyPr/>
          <a:lstStyle>
            <a:lvl1pPr>
              <a:defRPr/>
            </a:lvl1pPr>
          </a:lstStyle>
          <a:p>
            <a:r>
              <a:rPr lang="en-US" dirty="0"/>
              <a:t>CLICK TO ADD TITLE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790825"/>
            <a:ext cx="2971800" cy="3248025"/>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610188" y="1966913"/>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610188" y="2790825"/>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a:extLst>
              <a:ext uri="{FF2B5EF4-FFF2-40B4-BE49-F238E27FC236}">
                <a16:creationId xmlns:a16="http://schemas.microsoft.com/office/drawing/2014/main" id="{FF7BCB16-19B7-48F6-94CD-563F43988749}"/>
              </a:ext>
            </a:extLst>
          </p:cNvPr>
          <p:cNvSpPr>
            <a:spLocks noGrp="1"/>
          </p:cNvSpPr>
          <p:nvPr>
            <p:ph type="body" sz="quarter" idx="13" hasCustomPrompt="1"/>
          </p:nvPr>
        </p:nvSpPr>
        <p:spPr>
          <a:xfrm>
            <a:off x="8430134" y="1976438"/>
            <a:ext cx="2971800" cy="823912"/>
          </a:xfrm>
        </p:spPr>
        <p:txBody>
          <a:bodyPr anchor="b" anchorCtr="0">
            <a:noAutofit/>
          </a:bodyPr>
          <a:lstStyle>
            <a:lvl1pPr marL="0" indent="0">
              <a:buNone/>
              <a:defRPr sz="18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FBB2F8D-6092-468C-BA48-836286C6B7E1}"/>
              </a:ext>
            </a:extLst>
          </p:cNvPr>
          <p:cNvSpPr>
            <a:spLocks noGrp="1"/>
          </p:cNvSpPr>
          <p:nvPr>
            <p:ph sz="quarter" idx="14"/>
          </p:nvPr>
        </p:nvSpPr>
        <p:spPr>
          <a:xfrm>
            <a:off x="8430134" y="2800350"/>
            <a:ext cx="2971800" cy="3246120"/>
          </a:xfrm>
        </p:spPr>
        <p:txBody>
          <a:bodyPr>
            <a:normAutofit/>
          </a:bodyPr>
          <a:lstStyle>
            <a:lvl1pPr>
              <a:lnSpc>
                <a:spcPts val="2000"/>
              </a:lnSpc>
              <a:defRPr sz="1400"/>
            </a:lvl1pPr>
            <a:lvl2pPr>
              <a:lnSpc>
                <a:spcPts val="2000"/>
              </a:lnSpc>
              <a:defRPr sz="1400"/>
            </a:lvl2pPr>
            <a:lvl3pPr>
              <a:lnSpc>
                <a:spcPts val="2000"/>
              </a:lnSpc>
              <a:defRPr sz="1400"/>
            </a:lvl3pPr>
            <a:lvl4pPr>
              <a:lnSpc>
                <a:spcPts val="2000"/>
              </a:lnSpc>
              <a:defRPr sz="1400"/>
            </a:lvl4pPr>
            <a:lvl5pPr>
              <a:lnSpc>
                <a:spcPts val="2000"/>
              </a:lnSpc>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1256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E5633F8-C03D-4CEE-BEDD-1B6648554C09}"/>
              </a:ext>
            </a:extLst>
          </p:cNvPr>
          <p:cNvSpPr>
            <a:spLocks noGrp="1"/>
          </p:cNvSpPr>
          <p:nvPr>
            <p:ph type="pic" sz="quarter" idx="14"/>
          </p:nvPr>
        </p:nvSpPr>
        <p:spPr>
          <a:xfrm>
            <a:off x="8622628" y="685800"/>
            <a:ext cx="3200400" cy="5486400"/>
          </a:xfrm>
          <a:solidFill>
            <a:schemeClr val="accent2"/>
          </a:solidFill>
        </p:spPr>
        <p:txBody>
          <a:bodyPr/>
          <a:lstStyle/>
          <a:p>
            <a:endParaRPr lang="en-US" dirty="0"/>
          </a:p>
        </p:txBody>
      </p:sp>
      <p:sp>
        <p:nvSpPr>
          <p:cNvPr id="6" name="Rectangle 5">
            <a:extLst>
              <a:ext uri="{FF2B5EF4-FFF2-40B4-BE49-F238E27FC236}">
                <a16:creationId xmlns:a16="http://schemas.microsoft.com/office/drawing/2014/main" id="{4CA4DC27-A467-4265-AAB1-754D3F86CCAF}"/>
              </a:ext>
              <a:ext uri="{C183D7F6-B498-43B3-948B-1728B52AA6E4}">
                <adec:decorative xmlns:adec="http://schemas.microsoft.com/office/drawing/2017/decorative" val="1"/>
              </a:ext>
            </a:extLst>
          </p:cNvPr>
          <p:cNvSpPr/>
          <p:nvPr userDrawn="1"/>
        </p:nvSpPr>
        <p:spPr>
          <a:xfrm>
            <a:off x="0" y="1"/>
            <a:ext cx="6096000" cy="6858000"/>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850230"/>
            <a:ext cx="5009147" cy="1325563"/>
          </a:xfrm>
        </p:spPr>
        <p:txBody>
          <a:bodyPr>
            <a:normAutofit/>
          </a:bodyPr>
          <a:lstStyle>
            <a:lvl1pPr>
              <a:defRPr sz="3600">
                <a:solidFill>
                  <a:schemeClr val="bg2">
                    <a:lumMod val="50000"/>
                  </a:schemeClr>
                </a:solidFill>
              </a:defRPr>
            </a:lvl1pPr>
          </a:lstStyle>
          <a:p>
            <a:r>
              <a:rPr lang="en-US" dirty="0"/>
              <a:t>CLICK TO ADD TITLE</a:t>
            </a:r>
          </a:p>
        </p:txBody>
      </p:sp>
      <p:sp>
        <p:nvSpPr>
          <p:cNvPr id="9" name="Text Placeholder 8">
            <a:extLst>
              <a:ext uri="{FF2B5EF4-FFF2-40B4-BE49-F238E27FC236}">
                <a16:creationId xmlns:a16="http://schemas.microsoft.com/office/drawing/2014/main" id="{2C9CC7B6-D9ED-464B-8206-98055EB53FCF}"/>
              </a:ext>
            </a:extLst>
          </p:cNvPr>
          <p:cNvSpPr>
            <a:spLocks noGrp="1"/>
          </p:cNvSpPr>
          <p:nvPr>
            <p:ph type="body" sz="quarter" idx="13"/>
          </p:nvPr>
        </p:nvSpPr>
        <p:spPr>
          <a:xfrm>
            <a:off x="457200" y="2490788"/>
            <a:ext cx="4572000" cy="3536950"/>
          </a:xfrm>
        </p:spPr>
        <p:txBody>
          <a:bodyPr>
            <a:normAutofit/>
          </a:bodyPr>
          <a:lstStyle>
            <a:lvl1pPr marL="0" indent="0">
              <a:lnSpc>
                <a:spcPts val="2400"/>
              </a:lnSpc>
              <a:buNone/>
              <a:defRPr sz="1400" spc="30" baseline="0"/>
            </a:lvl1pPr>
            <a:lvl2pPr marL="457200" indent="0">
              <a:lnSpc>
                <a:spcPts val="2400"/>
              </a:lnSpc>
              <a:buNone/>
              <a:defRPr sz="1400" spc="30" baseline="0"/>
            </a:lvl2pPr>
            <a:lvl3pPr marL="914400" indent="0">
              <a:lnSpc>
                <a:spcPts val="2400"/>
              </a:lnSpc>
              <a:buNone/>
              <a:defRPr sz="1400" spc="30" baseline="0"/>
            </a:lvl3pPr>
            <a:lvl4pPr marL="1371600" indent="0">
              <a:lnSpc>
                <a:spcPts val="2400"/>
              </a:lnSpc>
              <a:buNone/>
              <a:defRPr sz="1400" spc="30" baseline="0"/>
            </a:lvl4pPr>
            <a:lvl5pPr marL="1828800" indent="0">
              <a:lnSpc>
                <a:spcPts val="2400"/>
              </a:lnSpc>
              <a:buNone/>
              <a:defRPr sz="1400" spc="3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1743C040-0A81-4A38-879D-07BBD184231D}"/>
              </a:ext>
            </a:extLst>
          </p:cNvPr>
          <p:cNvSpPr>
            <a:spLocks noGrp="1"/>
          </p:cNvSpPr>
          <p:nvPr>
            <p:ph type="pic" sz="quarter" idx="15"/>
          </p:nvPr>
        </p:nvSpPr>
        <p:spPr>
          <a:xfrm>
            <a:off x="6781800" y="2492375"/>
            <a:ext cx="2286000" cy="2514600"/>
          </a:xfrm>
          <a:solidFill>
            <a:schemeClr val="accent2"/>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10" name="Freeform: Shape 9">
            <a:extLst>
              <a:ext uri="{FF2B5EF4-FFF2-40B4-BE49-F238E27FC236}">
                <a16:creationId xmlns:a16="http://schemas.microsoft.com/office/drawing/2014/main" id="{7CBDD4A8-3B48-439C-B601-8D04B8714324}"/>
              </a:ext>
              <a:ext uri="{C183D7F6-B498-43B3-948B-1728B52AA6E4}">
                <adec:decorative xmlns:adec="http://schemas.microsoft.com/office/drawing/2017/decorative" val="1"/>
              </a:ext>
            </a:extLst>
          </p:cNvPr>
          <p:cNvSpPr/>
          <p:nvPr userDrawn="1"/>
        </p:nvSpPr>
        <p:spPr>
          <a:xfrm rot="13547565" flipH="1">
            <a:off x="761136" y="5210984"/>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2846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458724" y="411480"/>
            <a:ext cx="11274552" cy="5870448"/>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457201" y="3490624"/>
            <a:ext cx="4571999" cy="1235382"/>
          </a:xfrm>
          <a:solidFill>
            <a:schemeClr val="bg1">
              <a:alpha val="80000"/>
            </a:schemeClr>
          </a:solidFill>
        </p:spPr>
        <p:txBody>
          <a:bodyPr lIns="457200" bIns="137160" anchor="b">
            <a:normAutofit/>
          </a:bodyPr>
          <a:lstStyle>
            <a:lvl1pPr algn="l">
              <a:defRPr sz="3600">
                <a:solidFill>
                  <a:schemeClr val="bg2">
                    <a:lumMod val="25000"/>
                  </a:schemeClr>
                </a:solidFill>
              </a:defRPr>
            </a:lvl1pPr>
          </a:lstStyle>
          <a:p>
            <a:r>
              <a:rPr lang="en-US" dirty="0"/>
              <a:t>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7199" y="4726007"/>
            <a:ext cx="4571999" cy="1314432"/>
          </a:xfrm>
          <a:solidFill>
            <a:schemeClr val="bg1">
              <a:alpha val="80000"/>
            </a:schemeClr>
          </a:solidFill>
        </p:spPr>
        <p:txBody>
          <a:bodyPr lIns="502920" rIns="2103120">
            <a:normAutofit/>
          </a:bodyPr>
          <a:lstStyle>
            <a:lvl1pPr marL="0" indent="0" algn="l">
              <a:buNone/>
              <a:defRPr sz="1400" spc="4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5FC7B35-BCD3-4E41-916B-68490D92D902}"/>
              </a:ext>
            </a:extLst>
          </p:cNvPr>
          <p:cNvSpPr>
            <a:spLocks noGrp="1"/>
          </p:cNvSpPr>
          <p:nvPr>
            <p:ph type="dt" sz="half" idx="11"/>
          </p:nvPr>
        </p:nvSpPr>
        <p:spPr/>
        <p:txBody>
          <a:bodyPr/>
          <a:lstStyle/>
          <a:p>
            <a:r>
              <a:rPr lang="en-US" dirty="0"/>
              <a:t>20XX</a:t>
            </a:r>
          </a:p>
        </p:txBody>
      </p:sp>
      <p:sp>
        <p:nvSpPr>
          <p:cNvPr id="6" name="Footer Placeholder 5">
            <a:extLst>
              <a:ext uri="{FF2B5EF4-FFF2-40B4-BE49-F238E27FC236}">
                <a16:creationId xmlns:a16="http://schemas.microsoft.com/office/drawing/2014/main" id="{2703212D-BCAC-4F13-92C1-13A3004266E3}"/>
              </a:ext>
            </a:extLst>
          </p:cNvPr>
          <p:cNvSpPr>
            <a:spLocks noGrp="1"/>
          </p:cNvSpPr>
          <p:nvPr>
            <p:ph type="ftr" sz="quarter" idx="12"/>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6D73FEF-4AED-4E29-A73E-9166ADC8D5CE}"/>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1477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2204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3244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462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56C8C1-E81C-436D-A310-A71CAAE33A17}"/>
              </a:ext>
              <a:ext uri="{C183D7F6-B498-43B3-948B-1728B52AA6E4}">
                <adec:decorative xmlns:adec="http://schemas.microsoft.com/office/drawing/2017/decorative" val="1"/>
              </a:ext>
            </a:extLst>
          </p:cNvPr>
          <p:cNvSpPr/>
          <p:nvPr userDrawn="1"/>
        </p:nvSpPr>
        <p:spPr>
          <a:xfrm>
            <a:off x="6286500" y="946404"/>
            <a:ext cx="5486400" cy="496519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199" y="2103120"/>
            <a:ext cx="3848101"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697421" y="1600200"/>
            <a:ext cx="2743199" cy="3657600"/>
          </a:xfrm>
          <a:solidFill>
            <a:schemeClr val="accent1"/>
          </a:solidFill>
        </p:spPr>
        <p:txBody>
          <a:bodyPr/>
          <a:lstStyle/>
          <a:p>
            <a:endParaRPr lang="en-US" dirty="0"/>
          </a:p>
        </p:txBody>
      </p:sp>
      <p:sp>
        <p:nvSpPr>
          <p:cNvPr id="10" name="Text Placeholder 6">
            <a:extLst>
              <a:ext uri="{FF2B5EF4-FFF2-40B4-BE49-F238E27FC236}">
                <a16:creationId xmlns:a16="http://schemas.microsoft.com/office/drawing/2014/main" id="{0F7B6DF9-E76A-44ED-B84C-1391CD5D5592}"/>
              </a:ext>
            </a:extLst>
          </p:cNvPr>
          <p:cNvSpPr>
            <a:spLocks noGrp="1"/>
          </p:cNvSpPr>
          <p:nvPr>
            <p:ph type="body" sz="quarter" idx="16"/>
          </p:nvPr>
        </p:nvSpPr>
        <p:spPr>
          <a:xfrm>
            <a:off x="8312614" y="1893262"/>
            <a:ext cx="2743200" cy="3071477"/>
          </a:xfrm>
        </p:spPr>
        <p:txBody>
          <a:bodyPr anchor="ctr" anchorCtr="0">
            <a:normAutofit/>
          </a:bodyPr>
          <a:lstStyle>
            <a:lvl1pPr marL="285750" indent="-285750">
              <a:lnSpc>
                <a:spcPct val="100000"/>
              </a:lnSpc>
              <a:buFont typeface="Arial" panose="020B0604020202020204" pitchFamily="34" charset="0"/>
              <a:buChar char="•"/>
              <a:defRPr sz="1800">
                <a:solidFill>
                  <a:schemeClr val="tx1">
                    <a:lumMod val="75000"/>
                    <a:lumOff val="25000"/>
                  </a:schemeClr>
                </a:solidFill>
              </a:defRPr>
            </a:lvl1pPr>
            <a:lvl2pPr marL="742950" indent="-285750">
              <a:lnSpc>
                <a:spcPct val="100000"/>
              </a:lnSpc>
              <a:buFont typeface="Arial" panose="020B0604020202020204" pitchFamily="34" charset="0"/>
              <a:buChar char="•"/>
              <a:defRPr sz="2000"/>
            </a:lvl2pPr>
            <a:lvl3pPr marL="1200150" indent="-285750">
              <a:lnSpc>
                <a:spcPct val="100000"/>
              </a:lnSpc>
              <a:buFont typeface="Arial" panose="020B0604020202020204" pitchFamily="34" charset="0"/>
              <a:buChar char="•"/>
              <a:defRPr sz="2000"/>
            </a:lvl3pPr>
            <a:lvl4pPr marL="1657350" indent="-285750">
              <a:lnSpc>
                <a:spcPct val="100000"/>
              </a:lnSpc>
              <a:buFont typeface="Arial" panose="020B0604020202020204" pitchFamily="34" charset="0"/>
              <a:buChar char="•"/>
              <a:defRPr sz="2000"/>
            </a:lvl4pPr>
            <a:lvl5pPr marL="2114550" indent="-285750">
              <a:lnSpc>
                <a:spcPct val="100000"/>
              </a:lnSpc>
              <a:buFont typeface="Arial" panose="020B0604020202020204" pitchFamily="34" charset="0"/>
              <a:buChar char="•"/>
              <a:defRPr sz="2000"/>
            </a:lvl5pPr>
          </a:lstStyle>
          <a:p>
            <a:pPr lvl="0"/>
            <a:r>
              <a:rPr lang="en-US" dirty="0"/>
              <a:t>Click to edit Master text styles</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Freeform: Shape 6">
            <a:extLst>
              <a:ext uri="{FF2B5EF4-FFF2-40B4-BE49-F238E27FC236}">
                <a16:creationId xmlns:a16="http://schemas.microsoft.com/office/drawing/2014/main" id="{4ECB9306-A7FD-4B22-8E8A-E0B8D7862BCE}"/>
              </a:ext>
              <a:ext uri="{C183D7F6-B498-43B3-948B-1728B52AA6E4}">
                <adec:decorative xmlns:adec="http://schemas.microsoft.com/office/drawing/2017/decorative" val="1"/>
              </a:ext>
            </a:extLst>
          </p:cNvPr>
          <p:cNvSpPr/>
          <p:nvPr userDrawn="1"/>
        </p:nvSpPr>
        <p:spPr>
          <a:xfrm rot="13547565" flipH="1">
            <a:off x="624728" y="3747150"/>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225538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6312583" y="2102720"/>
            <a:ext cx="5422217" cy="1325563"/>
          </a:xfrm>
        </p:spPr>
        <p:txBody>
          <a:bodyPr anchor="b" anchorCtr="0">
            <a:normAutofit/>
          </a:bodyPr>
          <a:lstStyle>
            <a:lvl1pPr>
              <a:defRPr sz="3600">
                <a:solidFill>
                  <a:schemeClr val="bg2">
                    <a:lumMod val="50000"/>
                  </a:schemeClr>
                </a:solidFill>
              </a:defRPr>
            </a:lvl1pPr>
          </a:lstStyle>
          <a:p>
            <a:r>
              <a:rPr lang="en-US" dirty="0"/>
              <a:t>CLICK TO ADD TITLE</a:t>
            </a:r>
          </a:p>
        </p:txBody>
      </p:sp>
      <p:sp>
        <p:nvSpPr>
          <p:cNvPr id="13" name="Picture Placeholder 12">
            <a:extLst>
              <a:ext uri="{FF2B5EF4-FFF2-40B4-BE49-F238E27FC236}">
                <a16:creationId xmlns:a16="http://schemas.microsoft.com/office/drawing/2014/main" id="{428B1CE2-91FA-4E2B-8543-3B0F79B4801D}"/>
              </a:ext>
            </a:extLst>
          </p:cNvPr>
          <p:cNvSpPr>
            <a:spLocks noGrp="1"/>
          </p:cNvSpPr>
          <p:nvPr>
            <p:ph type="pic" sz="quarter" idx="15"/>
          </p:nvPr>
        </p:nvSpPr>
        <p:spPr>
          <a:xfrm>
            <a:off x="457200" y="1143000"/>
            <a:ext cx="5486400" cy="4572000"/>
          </a:xfrm>
          <a:solidFill>
            <a:schemeClr val="accent1"/>
          </a:solidFill>
        </p:spPr>
        <p:txBody>
          <a:bodyPr/>
          <a:lstStyle/>
          <a:p>
            <a:endParaRPr lang="en-US" dirty="0"/>
          </a:p>
        </p:txBody>
      </p:sp>
      <p:sp>
        <p:nvSpPr>
          <p:cNvPr id="7" name="Text Placeholder 6">
            <a:extLst>
              <a:ext uri="{FF2B5EF4-FFF2-40B4-BE49-F238E27FC236}">
                <a16:creationId xmlns:a16="http://schemas.microsoft.com/office/drawing/2014/main" id="{24C2C3F7-8611-4C35-8251-0FD61D72D6B9}"/>
              </a:ext>
            </a:extLst>
          </p:cNvPr>
          <p:cNvSpPr>
            <a:spLocks noGrp="1"/>
          </p:cNvSpPr>
          <p:nvPr>
            <p:ph type="body" sz="quarter" idx="13"/>
          </p:nvPr>
        </p:nvSpPr>
        <p:spPr>
          <a:xfrm>
            <a:off x="6309360" y="3500407"/>
            <a:ext cx="4572000" cy="1888373"/>
          </a:xfrm>
        </p:spPr>
        <p:txBody>
          <a:bodyPr>
            <a:normAutofit/>
          </a:bodyPr>
          <a:lstStyle>
            <a:lvl1pPr marL="0" indent="0">
              <a:lnSpc>
                <a:spcPts val="2400"/>
              </a:lnSpc>
              <a:buFont typeface="Arial" panose="020B0604020202020204" pitchFamily="34" charset="0"/>
              <a:buNone/>
              <a:defRPr sz="1400" spc="30" baseline="0">
                <a:solidFill>
                  <a:schemeClr val="bg2">
                    <a:lumMod val="50000"/>
                  </a:schemeClr>
                </a:solidFill>
              </a:defRPr>
            </a:lvl1pPr>
            <a:lvl2pPr marL="457200" indent="0">
              <a:lnSpc>
                <a:spcPts val="2400"/>
              </a:lnSpc>
              <a:buFont typeface="Arial" panose="020B0604020202020204" pitchFamily="34" charset="0"/>
              <a:buNone/>
              <a:defRPr sz="1400" spc="30" baseline="0">
                <a:solidFill>
                  <a:schemeClr val="bg2">
                    <a:lumMod val="50000"/>
                  </a:schemeClr>
                </a:solidFill>
              </a:defRPr>
            </a:lvl2pPr>
            <a:lvl3pPr marL="914400" indent="0">
              <a:lnSpc>
                <a:spcPts val="2400"/>
              </a:lnSpc>
              <a:buFont typeface="Arial" panose="020B0604020202020204" pitchFamily="34" charset="0"/>
              <a:buNone/>
              <a:defRPr sz="1400" spc="30" baseline="0">
                <a:solidFill>
                  <a:schemeClr val="bg2">
                    <a:lumMod val="50000"/>
                  </a:schemeClr>
                </a:solidFill>
              </a:defRPr>
            </a:lvl3pPr>
            <a:lvl4pPr marL="1371600" indent="0">
              <a:lnSpc>
                <a:spcPts val="2400"/>
              </a:lnSpc>
              <a:buFont typeface="Arial" panose="020B0604020202020204" pitchFamily="34" charset="0"/>
              <a:buNone/>
              <a:defRPr sz="1400" spc="30" baseline="0">
                <a:solidFill>
                  <a:schemeClr val="bg2">
                    <a:lumMod val="50000"/>
                  </a:schemeClr>
                </a:solidFill>
              </a:defRPr>
            </a:lvl4pPr>
            <a:lvl5pPr marL="1828800" indent="0">
              <a:lnSpc>
                <a:spcPts val="2400"/>
              </a:lnSpc>
              <a:buFont typeface="Arial" panose="020B0604020202020204" pitchFamily="34" charset="0"/>
              <a:buNone/>
              <a:defRPr sz="1400" spc="30" baseline="0">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965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DF764D-A077-4BED-ABF1-8DF341BC85D7}"/>
              </a:ext>
            </a:extLst>
          </p:cNvPr>
          <p:cNvSpPr>
            <a:spLocks noGrp="1"/>
          </p:cNvSpPr>
          <p:nvPr>
            <p:ph type="pic" sz="quarter" idx="10"/>
          </p:nvPr>
        </p:nvSpPr>
        <p:spPr>
          <a:xfrm>
            <a:off x="1524" y="-2"/>
            <a:ext cx="12188952" cy="4572000"/>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524000" y="4667250"/>
            <a:ext cx="9144000" cy="1212182"/>
          </a:xfrm>
        </p:spPr>
        <p:txBody>
          <a:bodyPr anchor="b">
            <a:normAutofit/>
          </a:bodyPr>
          <a:lstStyle>
            <a:lvl1pPr algn="ctr">
              <a:defRPr sz="3600">
                <a:solidFill>
                  <a:schemeClr val="bg2">
                    <a:lumMod val="50000"/>
                  </a:schemeClr>
                </a:solidFill>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971507"/>
            <a:ext cx="9144000" cy="524794"/>
          </a:xfrm>
        </p:spPr>
        <p:txBody>
          <a:bodyPr>
            <a:normAutofit/>
          </a:bodyPr>
          <a:lstStyle>
            <a:lvl1pPr marL="0" indent="0" algn="ctr">
              <a:buNone/>
              <a:defRPr sz="1400" spc="30" baseline="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49363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51338"/>
          </a:xfrm>
        </p:spPr>
        <p:txBody>
          <a:bodyPr/>
          <a:lstStyle>
            <a:lvl1pPr>
              <a:defRPr>
                <a:solidFill>
                  <a:schemeClr val="bg2">
                    <a:lumMod val="50000"/>
                  </a:schemeClr>
                </a:solidFill>
              </a:defRPr>
            </a:lvl1pPr>
            <a:lvl2pPr>
              <a:defRPr>
                <a:solidFill>
                  <a:schemeClr val="bg2">
                    <a:lumMod val="50000"/>
                  </a:schemeClr>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2">
            <a:extLst>
              <a:ext uri="{FF2B5EF4-FFF2-40B4-BE49-F238E27FC236}">
                <a16:creationId xmlns:a16="http://schemas.microsoft.com/office/drawing/2014/main" id="{842BA18D-167B-42CD-8DD5-844A20873AAA}"/>
              </a:ext>
            </a:extLst>
          </p:cNvPr>
          <p:cNvSpPr>
            <a:spLocks noGrp="1"/>
          </p:cNvSpPr>
          <p:nvPr>
            <p:ph type="dt" sz="half" idx="10"/>
          </p:nvPr>
        </p:nvSpPr>
        <p:spPr>
          <a:xfrm>
            <a:off x="457200" y="6356350"/>
            <a:ext cx="2743200" cy="365125"/>
          </a:xfrm>
        </p:spPr>
        <p:txBody>
          <a:bodyPr/>
          <a:lstStyle/>
          <a:p>
            <a:r>
              <a:rPr lang="en-US" dirty="0"/>
              <a:t>20XX</a:t>
            </a:r>
          </a:p>
        </p:txBody>
      </p:sp>
      <p:sp>
        <p:nvSpPr>
          <p:cNvPr id="7" name="Footer Placeholder 3">
            <a:extLst>
              <a:ext uri="{FF2B5EF4-FFF2-40B4-BE49-F238E27FC236}">
                <a16:creationId xmlns:a16="http://schemas.microsoft.com/office/drawing/2014/main" id="{519A9BF1-35FD-4BDE-9C59-E08CB7A7078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4">
            <a:extLst>
              <a:ext uri="{FF2B5EF4-FFF2-40B4-BE49-F238E27FC236}">
                <a16:creationId xmlns:a16="http://schemas.microsoft.com/office/drawing/2014/main" id="{F02A2A47-BED9-43DF-8914-AD1EB274F523}"/>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5820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DFBA353-19B1-4A04-A7EE-345F93C189D4}"/>
              </a:ext>
            </a:extLst>
          </p:cNvPr>
          <p:cNvSpPr>
            <a:spLocks noGrp="1"/>
          </p:cNvSpPr>
          <p:nvPr>
            <p:ph type="pic" sz="quarter" idx="13"/>
          </p:nvPr>
        </p:nvSpPr>
        <p:spPr>
          <a:xfrm>
            <a:off x="6232491" y="946404"/>
            <a:ext cx="5486400" cy="4965192"/>
          </a:xfrm>
          <a:solidFill>
            <a:schemeClr val="accent1"/>
          </a:solidFill>
        </p:spPr>
        <p:txBody>
          <a:bodyPr/>
          <a:lstStyle/>
          <a:p>
            <a:endParaRPr lang="en-US" dirty="0"/>
          </a:p>
        </p:txBody>
      </p:sp>
      <p:sp>
        <p:nvSpPr>
          <p:cNvPr id="2" name="Title 1">
            <a:extLst>
              <a:ext uri="{FF2B5EF4-FFF2-40B4-BE49-F238E27FC236}">
                <a16:creationId xmlns:a16="http://schemas.microsoft.com/office/drawing/2014/main" id="{EDC4857A-B6DC-4F0A-AD6B-243F6C085554}"/>
              </a:ext>
            </a:extLst>
          </p:cNvPr>
          <p:cNvSpPr>
            <a:spLocks noGrp="1"/>
          </p:cNvSpPr>
          <p:nvPr>
            <p:ph type="title" hasCustomPrompt="1"/>
          </p:nvPr>
        </p:nvSpPr>
        <p:spPr>
          <a:xfrm>
            <a:off x="473109" y="2386584"/>
            <a:ext cx="4315968" cy="2084832"/>
          </a:xfrm>
        </p:spPr>
        <p:txBody>
          <a:bodyPr anchor="t">
            <a:normAutofit/>
          </a:bodyPr>
          <a:lstStyle>
            <a:lvl1pPr>
              <a:defRPr sz="3400" spc="0" baseline="0">
                <a:solidFill>
                  <a:schemeClr val="bg2">
                    <a:lumMod val="75000"/>
                  </a:schemeClr>
                </a:solidFill>
              </a:defRPr>
            </a:lvl1pPr>
          </a:lstStyle>
          <a:p>
            <a:r>
              <a:rPr lang="en-US" dirty="0"/>
              <a:t>Click to add title</a:t>
            </a:r>
          </a:p>
        </p:txBody>
      </p:sp>
      <p:sp>
        <p:nvSpPr>
          <p:cNvPr id="13" name="Text Placeholder 6">
            <a:extLst>
              <a:ext uri="{FF2B5EF4-FFF2-40B4-BE49-F238E27FC236}">
                <a16:creationId xmlns:a16="http://schemas.microsoft.com/office/drawing/2014/main" id="{D8717D35-8E1B-4C94-BA72-91D4DCA6576C}"/>
              </a:ext>
            </a:extLst>
          </p:cNvPr>
          <p:cNvSpPr>
            <a:spLocks noGrp="1"/>
          </p:cNvSpPr>
          <p:nvPr>
            <p:ph type="body" sz="quarter" idx="15" hasCustomPrompt="1"/>
          </p:nvPr>
        </p:nvSpPr>
        <p:spPr>
          <a:xfrm>
            <a:off x="457200" y="4471416"/>
            <a:ext cx="3584448" cy="637674"/>
          </a:xfrm>
        </p:spPr>
        <p:txBody>
          <a:bodyPr anchor="ctr" anchorCtr="0">
            <a:normAutofit/>
          </a:bodyPr>
          <a:lstStyle>
            <a:lvl1pPr marL="0" indent="0">
              <a:lnSpc>
                <a:spcPct val="100000"/>
              </a:lnSpc>
              <a:buFont typeface="Arial" panose="020B0604020202020204" pitchFamily="34" charset="0"/>
              <a:buNone/>
              <a:defRPr sz="1600" spc="100" baseline="0">
                <a:solidFill>
                  <a:schemeClr val="bg2">
                    <a:lumMod val="50000"/>
                  </a:schemeClr>
                </a:solidFill>
                <a:latin typeface="+mn-lt"/>
              </a:defRPr>
            </a:lvl1pPr>
            <a:lvl2pPr marL="457200" indent="0">
              <a:lnSpc>
                <a:spcPct val="100000"/>
              </a:lnSpc>
              <a:buFont typeface="Arial" panose="020B0604020202020204" pitchFamily="34" charset="0"/>
              <a:buNone/>
              <a:defRPr sz="2000">
                <a:latin typeface="+mj-lt"/>
              </a:defRPr>
            </a:lvl2pPr>
            <a:lvl3pPr marL="914400" indent="0">
              <a:lnSpc>
                <a:spcPct val="100000"/>
              </a:lnSpc>
              <a:buFont typeface="Arial" panose="020B0604020202020204" pitchFamily="34" charset="0"/>
              <a:buNone/>
              <a:defRPr sz="2000">
                <a:latin typeface="+mj-lt"/>
              </a:defRPr>
            </a:lvl3pPr>
            <a:lvl4pPr marL="1371600" indent="0">
              <a:lnSpc>
                <a:spcPct val="100000"/>
              </a:lnSpc>
              <a:buFont typeface="Arial" panose="020B0604020202020204" pitchFamily="34" charset="0"/>
              <a:buNone/>
              <a:defRPr sz="2000">
                <a:latin typeface="+mj-lt"/>
              </a:defRPr>
            </a:lvl4pPr>
            <a:lvl5pPr marL="1828800" indent="0">
              <a:lnSpc>
                <a:spcPct val="100000"/>
              </a:lnSpc>
              <a:buFont typeface="Arial" panose="020B0604020202020204" pitchFamily="34" charset="0"/>
              <a:buNone/>
              <a:defRPr sz="2000">
                <a:latin typeface="+mj-lt"/>
              </a:defRPr>
            </a:lvl5pPr>
          </a:lstStyle>
          <a:p>
            <a:pPr lvl="0"/>
            <a:r>
              <a:rPr lang="en-US" dirty="0"/>
              <a:t>CLICK TO EDIT MASTER TEXT STYLES</a:t>
            </a:r>
          </a:p>
        </p:txBody>
      </p:sp>
      <p:sp>
        <p:nvSpPr>
          <p:cNvPr id="11" name="Picture Placeholder 9">
            <a:extLst>
              <a:ext uri="{FF2B5EF4-FFF2-40B4-BE49-F238E27FC236}">
                <a16:creationId xmlns:a16="http://schemas.microsoft.com/office/drawing/2014/main" id="{F15B60AE-D6AB-472C-8342-2A3EB53493C8}"/>
              </a:ext>
            </a:extLst>
          </p:cNvPr>
          <p:cNvSpPr>
            <a:spLocks noGrp="1"/>
          </p:cNvSpPr>
          <p:nvPr>
            <p:ph type="pic" sz="quarter" idx="14"/>
          </p:nvPr>
        </p:nvSpPr>
        <p:spPr>
          <a:xfrm>
            <a:off x="5093208" y="1600200"/>
            <a:ext cx="2286000" cy="3657600"/>
          </a:xfrm>
          <a:solidFill>
            <a:schemeClr val="accent1"/>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9" name="Freeform: Shape 8">
            <a:extLst>
              <a:ext uri="{FF2B5EF4-FFF2-40B4-BE49-F238E27FC236}">
                <a16:creationId xmlns:a16="http://schemas.microsoft.com/office/drawing/2014/main" id="{FBB5B262-532A-4EE4-98E7-0EB6A8C56003}"/>
              </a:ext>
              <a:ext uri="{C183D7F6-B498-43B3-948B-1728B52AA6E4}">
                <adec:decorative xmlns:adec="http://schemas.microsoft.com/office/drawing/2017/decorative" val="1"/>
              </a:ext>
            </a:extLst>
          </p:cNvPr>
          <p:cNvSpPr/>
          <p:nvPr userDrawn="1"/>
        </p:nvSpPr>
        <p:spPr>
          <a:xfrm rot="13547565" flipH="1">
            <a:off x="1727251" y="114592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3">
              <a:lumMod val="40000"/>
              <a:lumOff val="60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457200" y="381000"/>
            <a:ext cx="11277600" cy="1325563"/>
          </a:xfrm>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57200" y="1806318"/>
            <a:ext cx="2286000" cy="3200400"/>
          </a:xfrm>
          <a:solidFill>
            <a:schemeClr val="accent2"/>
          </a:solidFill>
        </p:spPr>
        <p:txBody>
          <a:bodyPr/>
          <a:lstStyle/>
          <a:p>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806318"/>
            <a:ext cx="2286000" cy="3200400"/>
          </a:xfrm>
          <a:solidFill>
            <a:schemeClr val="accent2"/>
          </a:solidFill>
        </p:spPr>
        <p:txBody>
          <a:bodyPr/>
          <a:lstStyle/>
          <a:p>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806318"/>
            <a:ext cx="2286000" cy="3200400"/>
          </a:xfrm>
          <a:solidFill>
            <a:schemeClr val="accent2"/>
          </a:solidFill>
        </p:spPr>
        <p:txBody>
          <a:bodyPr/>
          <a:lstStyle/>
          <a:p>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52808" y="1806318"/>
            <a:ext cx="2286000" cy="3200400"/>
          </a:xfrm>
          <a:solidFill>
            <a:schemeClr val="accent2"/>
          </a:solidFill>
        </p:spPr>
        <p:txBody>
          <a:bodyPr/>
          <a:lstStyle/>
          <a:p>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3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376"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5117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5117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99176"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99175"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74985" y="5202936"/>
            <a:ext cx="2286000" cy="280027"/>
          </a:xfrm>
        </p:spPr>
        <p:txBody>
          <a:bodyPr>
            <a:noAutofit/>
          </a:bodyPr>
          <a:lstStyle>
            <a:lvl1pPr marL="0" indent="0">
              <a:buNone/>
              <a:defRPr sz="16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74984" y="5568696"/>
            <a:ext cx="2286000" cy="244475"/>
          </a:xfrm>
        </p:spPr>
        <p:txBody>
          <a:bodyPr>
            <a:noAutofit/>
          </a:bodyPr>
          <a:lstStyle>
            <a:lvl1pPr marL="0" indent="0">
              <a:buFont typeface="Arial" panose="020B0604020202020204" pitchFamily="34" charset="0"/>
              <a:buNone/>
              <a:defRPr sz="120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4804440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a:solidFill>
                  <a:schemeClr val="bg2">
                    <a:lumMod val="50000"/>
                  </a:schemeClr>
                </a:solidFill>
              </a:defRPr>
            </a:lvl1pPr>
          </a:lstStyle>
          <a:p>
            <a:r>
              <a:rPr lang="en-US" dirty="0"/>
              <a:t>CLICK TO ADD TITLE</a:t>
            </a:r>
          </a:p>
        </p:txBody>
      </p:sp>
      <p:sp>
        <p:nvSpPr>
          <p:cNvPr id="7" name="Picture Placeholder 6">
            <a:extLst>
              <a:ext uri="{FF2B5EF4-FFF2-40B4-BE49-F238E27FC236}">
                <a16:creationId xmlns:a16="http://schemas.microsoft.com/office/drawing/2014/main" id="{FB0F91E1-53D9-4A2A-923E-0CB7755188AD}"/>
              </a:ext>
            </a:extLst>
          </p:cNvPr>
          <p:cNvSpPr>
            <a:spLocks noGrp="1"/>
          </p:cNvSpPr>
          <p:nvPr>
            <p:ph type="pic" sz="quarter" idx="13"/>
          </p:nvPr>
        </p:nvSpPr>
        <p:spPr>
          <a:xfrm>
            <a:off x="477256" y="1722086"/>
            <a:ext cx="2286000" cy="1371600"/>
          </a:xfrm>
          <a:solidFill>
            <a:schemeClr val="accent2"/>
          </a:solidFill>
        </p:spPr>
        <p:txBody>
          <a:bodyPr/>
          <a:lstStyle/>
          <a:p>
            <a:endParaRPr lang="en-US" dirty="0"/>
          </a:p>
        </p:txBody>
      </p:sp>
      <p:sp>
        <p:nvSpPr>
          <p:cNvPr id="9" name="Picture Placeholder 6">
            <a:extLst>
              <a:ext uri="{FF2B5EF4-FFF2-40B4-BE49-F238E27FC236}">
                <a16:creationId xmlns:a16="http://schemas.microsoft.com/office/drawing/2014/main" id="{2F6A179B-CBDB-414D-B2F8-E1FEE9B831BE}"/>
              </a:ext>
            </a:extLst>
          </p:cNvPr>
          <p:cNvSpPr>
            <a:spLocks noGrp="1"/>
          </p:cNvSpPr>
          <p:nvPr>
            <p:ph type="pic" sz="quarter" idx="14"/>
          </p:nvPr>
        </p:nvSpPr>
        <p:spPr>
          <a:xfrm>
            <a:off x="3429000" y="1722086"/>
            <a:ext cx="2286000" cy="1371600"/>
          </a:xfrm>
          <a:solidFill>
            <a:schemeClr val="accent2"/>
          </a:solidFill>
        </p:spPr>
        <p:txBody>
          <a:bodyPr/>
          <a:lstStyle/>
          <a:p>
            <a:endParaRPr lang="en-US" dirty="0"/>
          </a:p>
        </p:txBody>
      </p:sp>
      <p:sp>
        <p:nvSpPr>
          <p:cNvPr id="10" name="Picture Placeholder 6">
            <a:extLst>
              <a:ext uri="{FF2B5EF4-FFF2-40B4-BE49-F238E27FC236}">
                <a16:creationId xmlns:a16="http://schemas.microsoft.com/office/drawing/2014/main" id="{F7A822EC-853A-46EC-8775-F8B48F2A81EB}"/>
              </a:ext>
            </a:extLst>
          </p:cNvPr>
          <p:cNvSpPr>
            <a:spLocks noGrp="1"/>
          </p:cNvSpPr>
          <p:nvPr>
            <p:ph type="pic" sz="quarter" idx="15"/>
          </p:nvPr>
        </p:nvSpPr>
        <p:spPr>
          <a:xfrm>
            <a:off x="6477000" y="1722086"/>
            <a:ext cx="2286000" cy="1371600"/>
          </a:xfrm>
          <a:solidFill>
            <a:schemeClr val="accent2"/>
          </a:solidFill>
        </p:spPr>
        <p:txBody>
          <a:bodyPr/>
          <a:lstStyle/>
          <a:p>
            <a:endParaRPr lang="en-US" dirty="0"/>
          </a:p>
        </p:txBody>
      </p:sp>
      <p:sp>
        <p:nvSpPr>
          <p:cNvPr id="11" name="Picture Placeholder 6">
            <a:extLst>
              <a:ext uri="{FF2B5EF4-FFF2-40B4-BE49-F238E27FC236}">
                <a16:creationId xmlns:a16="http://schemas.microsoft.com/office/drawing/2014/main" id="{AA0D329B-CAB8-4E3A-BA03-C17A79790B67}"/>
              </a:ext>
            </a:extLst>
          </p:cNvPr>
          <p:cNvSpPr>
            <a:spLocks noGrp="1"/>
          </p:cNvSpPr>
          <p:nvPr>
            <p:ph type="pic" sz="quarter" idx="16"/>
          </p:nvPr>
        </p:nvSpPr>
        <p:spPr>
          <a:xfrm>
            <a:off x="9440776" y="1722086"/>
            <a:ext cx="2286000" cy="1371600"/>
          </a:xfrm>
          <a:solidFill>
            <a:schemeClr val="accent2"/>
          </a:solidFill>
        </p:spPr>
        <p:txBody>
          <a:bodyPr/>
          <a:lstStyle/>
          <a:p>
            <a:endParaRPr lang="en-US" dirty="0"/>
          </a:p>
        </p:txBody>
      </p:sp>
      <p:sp>
        <p:nvSpPr>
          <p:cNvPr id="13" name="Text Placeholder 12">
            <a:extLst>
              <a:ext uri="{FF2B5EF4-FFF2-40B4-BE49-F238E27FC236}">
                <a16:creationId xmlns:a16="http://schemas.microsoft.com/office/drawing/2014/main" id="{A5F9E280-35B2-41C7-8D2D-C1FF69DE2CD9}"/>
              </a:ext>
            </a:extLst>
          </p:cNvPr>
          <p:cNvSpPr>
            <a:spLocks noGrp="1"/>
          </p:cNvSpPr>
          <p:nvPr>
            <p:ph type="body" sz="quarter" idx="17" hasCustomPrompt="1"/>
          </p:nvPr>
        </p:nvSpPr>
        <p:spPr>
          <a:xfrm>
            <a:off x="37997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5" name="Text Placeholder 14">
            <a:extLst>
              <a:ext uri="{FF2B5EF4-FFF2-40B4-BE49-F238E27FC236}">
                <a16:creationId xmlns:a16="http://schemas.microsoft.com/office/drawing/2014/main" id="{E872F581-8AEF-4CFC-B0F3-79A2530C9319}"/>
              </a:ext>
            </a:extLst>
          </p:cNvPr>
          <p:cNvSpPr>
            <a:spLocks noGrp="1"/>
          </p:cNvSpPr>
          <p:nvPr>
            <p:ph type="body" sz="quarter" idx="18" hasCustomPrompt="1"/>
          </p:nvPr>
        </p:nvSpPr>
        <p:spPr>
          <a:xfrm>
            <a:off x="37997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6" name="Text Placeholder 12">
            <a:extLst>
              <a:ext uri="{FF2B5EF4-FFF2-40B4-BE49-F238E27FC236}">
                <a16:creationId xmlns:a16="http://schemas.microsoft.com/office/drawing/2014/main" id="{1FA5D559-B67C-4F57-BC90-E982E66ADA5E}"/>
              </a:ext>
            </a:extLst>
          </p:cNvPr>
          <p:cNvSpPr>
            <a:spLocks noGrp="1"/>
          </p:cNvSpPr>
          <p:nvPr>
            <p:ph type="body" sz="quarter" idx="19" hasCustomPrompt="1"/>
          </p:nvPr>
        </p:nvSpPr>
        <p:spPr>
          <a:xfrm>
            <a:off x="3331719"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4">
            <a:extLst>
              <a:ext uri="{FF2B5EF4-FFF2-40B4-BE49-F238E27FC236}">
                <a16:creationId xmlns:a16="http://schemas.microsoft.com/office/drawing/2014/main" id="{F932B527-4126-40FF-8117-412DC7BD81F6}"/>
              </a:ext>
            </a:extLst>
          </p:cNvPr>
          <p:cNvSpPr>
            <a:spLocks noGrp="1"/>
          </p:cNvSpPr>
          <p:nvPr>
            <p:ph type="body" sz="quarter" idx="20" hasCustomPrompt="1"/>
          </p:nvPr>
        </p:nvSpPr>
        <p:spPr>
          <a:xfrm>
            <a:off x="3331718"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18" name="Text Placeholder 12">
            <a:extLst>
              <a:ext uri="{FF2B5EF4-FFF2-40B4-BE49-F238E27FC236}">
                <a16:creationId xmlns:a16="http://schemas.microsoft.com/office/drawing/2014/main" id="{D84B520F-D618-4828-AA40-CCCA0AF8966F}"/>
              </a:ext>
            </a:extLst>
          </p:cNvPr>
          <p:cNvSpPr>
            <a:spLocks noGrp="1"/>
          </p:cNvSpPr>
          <p:nvPr>
            <p:ph type="body" sz="quarter" idx="21" hasCustomPrompt="1"/>
          </p:nvPr>
        </p:nvSpPr>
        <p:spPr>
          <a:xfrm>
            <a:off x="6379720"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9" name="Text Placeholder 14">
            <a:extLst>
              <a:ext uri="{FF2B5EF4-FFF2-40B4-BE49-F238E27FC236}">
                <a16:creationId xmlns:a16="http://schemas.microsoft.com/office/drawing/2014/main" id="{39A9C8DE-6F8B-405D-A604-845E81998FA9}"/>
              </a:ext>
            </a:extLst>
          </p:cNvPr>
          <p:cNvSpPr>
            <a:spLocks noGrp="1"/>
          </p:cNvSpPr>
          <p:nvPr>
            <p:ph type="body" sz="quarter" idx="22" hasCustomPrompt="1"/>
          </p:nvPr>
        </p:nvSpPr>
        <p:spPr>
          <a:xfrm>
            <a:off x="6379719"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20" name="Text Placeholder 12">
            <a:extLst>
              <a:ext uri="{FF2B5EF4-FFF2-40B4-BE49-F238E27FC236}">
                <a16:creationId xmlns:a16="http://schemas.microsoft.com/office/drawing/2014/main" id="{AB0C4D8C-1454-41F3-934E-A2BA603449BF}"/>
              </a:ext>
            </a:extLst>
          </p:cNvPr>
          <p:cNvSpPr>
            <a:spLocks noGrp="1"/>
          </p:cNvSpPr>
          <p:nvPr>
            <p:ph type="body" sz="quarter" idx="23" hasCustomPrompt="1"/>
          </p:nvPr>
        </p:nvSpPr>
        <p:spPr>
          <a:xfrm>
            <a:off x="9343497" y="3213251"/>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1" name="Text Placeholder 14">
            <a:extLst>
              <a:ext uri="{FF2B5EF4-FFF2-40B4-BE49-F238E27FC236}">
                <a16:creationId xmlns:a16="http://schemas.microsoft.com/office/drawing/2014/main" id="{45707A1B-C9F6-4ABB-A6CE-D2901CE94793}"/>
              </a:ext>
            </a:extLst>
          </p:cNvPr>
          <p:cNvSpPr>
            <a:spLocks noGrp="1"/>
          </p:cNvSpPr>
          <p:nvPr>
            <p:ph type="body" sz="quarter" idx="24" hasCustomPrompt="1"/>
          </p:nvPr>
        </p:nvSpPr>
        <p:spPr>
          <a:xfrm>
            <a:off x="9343496" y="3518946"/>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46" name="Picture Placeholder 6">
            <a:extLst>
              <a:ext uri="{FF2B5EF4-FFF2-40B4-BE49-F238E27FC236}">
                <a16:creationId xmlns:a16="http://schemas.microsoft.com/office/drawing/2014/main" id="{3896D737-6139-4405-A7F2-E08C421815DD}"/>
              </a:ext>
            </a:extLst>
          </p:cNvPr>
          <p:cNvSpPr>
            <a:spLocks noGrp="1"/>
          </p:cNvSpPr>
          <p:nvPr>
            <p:ph type="pic" sz="quarter" idx="25"/>
          </p:nvPr>
        </p:nvSpPr>
        <p:spPr>
          <a:xfrm>
            <a:off x="497304" y="4076273"/>
            <a:ext cx="2286000" cy="1371600"/>
          </a:xfrm>
          <a:solidFill>
            <a:schemeClr val="accent2"/>
          </a:solidFill>
        </p:spPr>
        <p:txBody>
          <a:bodyPr/>
          <a:lstStyle/>
          <a:p>
            <a:endParaRPr lang="en-US" dirty="0"/>
          </a:p>
        </p:txBody>
      </p:sp>
      <p:sp>
        <p:nvSpPr>
          <p:cNvPr id="47" name="Picture Placeholder 6">
            <a:extLst>
              <a:ext uri="{FF2B5EF4-FFF2-40B4-BE49-F238E27FC236}">
                <a16:creationId xmlns:a16="http://schemas.microsoft.com/office/drawing/2014/main" id="{721A36A5-FCF3-4EE8-B5F2-41805C3F6A6C}"/>
              </a:ext>
            </a:extLst>
          </p:cNvPr>
          <p:cNvSpPr>
            <a:spLocks noGrp="1"/>
          </p:cNvSpPr>
          <p:nvPr>
            <p:ph type="pic" sz="quarter" idx="26"/>
          </p:nvPr>
        </p:nvSpPr>
        <p:spPr>
          <a:xfrm>
            <a:off x="3449048" y="4076273"/>
            <a:ext cx="2286000" cy="1371600"/>
          </a:xfrm>
          <a:solidFill>
            <a:schemeClr val="accent2"/>
          </a:solidFill>
        </p:spPr>
        <p:txBody>
          <a:bodyPr/>
          <a:lstStyle/>
          <a:p>
            <a:endParaRPr lang="en-US" dirty="0"/>
          </a:p>
        </p:txBody>
      </p:sp>
      <p:sp>
        <p:nvSpPr>
          <p:cNvPr id="48" name="Picture Placeholder 6">
            <a:extLst>
              <a:ext uri="{FF2B5EF4-FFF2-40B4-BE49-F238E27FC236}">
                <a16:creationId xmlns:a16="http://schemas.microsoft.com/office/drawing/2014/main" id="{1630D673-CB21-40A3-A7BE-C996B20D681F}"/>
              </a:ext>
            </a:extLst>
          </p:cNvPr>
          <p:cNvSpPr>
            <a:spLocks noGrp="1"/>
          </p:cNvSpPr>
          <p:nvPr>
            <p:ph type="pic" sz="quarter" idx="27"/>
          </p:nvPr>
        </p:nvSpPr>
        <p:spPr>
          <a:xfrm>
            <a:off x="6497048" y="4076273"/>
            <a:ext cx="2286000" cy="1371600"/>
          </a:xfrm>
          <a:solidFill>
            <a:schemeClr val="accent2"/>
          </a:solidFill>
        </p:spPr>
        <p:txBody>
          <a:bodyPr/>
          <a:lstStyle/>
          <a:p>
            <a:endParaRPr lang="en-US" dirty="0"/>
          </a:p>
        </p:txBody>
      </p:sp>
      <p:sp>
        <p:nvSpPr>
          <p:cNvPr id="49" name="Picture Placeholder 6">
            <a:extLst>
              <a:ext uri="{FF2B5EF4-FFF2-40B4-BE49-F238E27FC236}">
                <a16:creationId xmlns:a16="http://schemas.microsoft.com/office/drawing/2014/main" id="{0C83EF20-1DF8-43B4-B982-A382FF884E20}"/>
              </a:ext>
            </a:extLst>
          </p:cNvPr>
          <p:cNvSpPr>
            <a:spLocks noGrp="1"/>
          </p:cNvSpPr>
          <p:nvPr>
            <p:ph type="pic" sz="quarter" idx="28"/>
          </p:nvPr>
        </p:nvSpPr>
        <p:spPr>
          <a:xfrm>
            <a:off x="9460824" y="4076273"/>
            <a:ext cx="2286000" cy="1371600"/>
          </a:xfrm>
          <a:solidFill>
            <a:schemeClr val="accent2"/>
          </a:solidFill>
        </p:spPr>
        <p:txBody>
          <a:bodyPr/>
          <a:lstStyle/>
          <a:p>
            <a:endParaRPr lang="en-US" dirty="0"/>
          </a:p>
        </p:txBody>
      </p:sp>
      <p:sp>
        <p:nvSpPr>
          <p:cNvPr id="50" name="Text Placeholder 12">
            <a:extLst>
              <a:ext uri="{FF2B5EF4-FFF2-40B4-BE49-F238E27FC236}">
                <a16:creationId xmlns:a16="http://schemas.microsoft.com/office/drawing/2014/main" id="{1FD09C98-5809-41AD-B215-493A3D741A2A}"/>
              </a:ext>
            </a:extLst>
          </p:cNvPr>
          <p:cNvSpPr>
            <a:spLocks noGrp="1"/>
          </p:cNvSpPr>
          <p:nvPr>
            <p:ph type="body" sz="quarter" idx="29" hasCustomPrompt="1"/>
          </p:nvPr>
        </p:nvSpPr>
        <p:spPr>
          <a:xfrm>
            <a:off x="40002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1" name="Text Placeholder 14">
            <a:extLst>
              <a:ext uri="{FF2B5EF4-FFF2-40B4-BE49-F238E27FC236}">
                <a16:creationId xmlns:a16="http://schemas.microsoft.com/office/drawing/2014/main" id="{9E3214F0-FC83-402F-BAC5-ED4827532778}"/>
              </a:ext>
            </a:extLst>
          </p:cNvPr>
          <p:cNvSpPr>
            <a:spLocks noGrp="1"/>
          </p:cNvSpPr>
          <p:nvPr>
            <p:ph type="body" sz="quarter" idx="30" hasCustomPrompt="1"/>
          </p:nvPr>
        </p:nvSpPr>
        <p:spPr>
          <a:xfrm>
            <a:off x="40002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2" name="Text Placeholder 12">
            <a:extLst>
              <a:ext uri="{FF2B5EF4-FFF2-40B4-BE49-F238E27FC236}">
                <a16:creationId xmlns:a16="http://schemas.microsoft.com/office/drawing/2014/main" id="{39B0FB7F-A1FC-40D1-ACFC-C3C966F9BCA4}"/>
              </a:ext>
            </a:extLst>
          </p:cNvPr>
          <p:cNvSpPr>
            <a:spLocks noGrp="1"/>
          </p:cNvSpPr>
          <p:nvPr>
            <p:ph type="body" sz="quarter" idx="31" hasCustomPrompt="1"/>
          </p:nvPr>
        </p:nvSpPr>
        <p:spPr>
          <a:xfrm>
            <a:off x="3351767"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3" name="Text Placeholder 14">
            <a:extLst>
              <a:ext uri="{FF2B5EF4-FFF2-40B4-BE49-F238E27FC236}">
                <a16:creationId xmlns:a16="http://schemas.microsoft.com/office/drawing/2014/main" id="{15EB3CBA-DD9B-449B-9B72-191780177135}"/>
              </a:ext>
            </a:extLst>
          </p:cNvPr>
          <p:cNvSpPr>
            <a:spLocks noGrp="1"/>
          </p:cNvSpPr>
          <p:nvPr>
            <p:ph type="body" sz="quarter" idx="32" hasCustomPrompt="1"/>
          </p:nvPr>
        </p:nvSpPr>
        <p:spPr>
          <a:xfrm>
            <a:off x="3351766"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4" name="Text Placeholder 12">
            <a:extLst>
              <a:ext uri="{FF2B5EF4-FFF2-40B4-BE49-F238E27FC236}">
                <a16:creationId xmlns:a16="http://schemas.microsoft.com/office/drawing/2014/main" id="{BA47B66D-8891-4AE7-98BE-3CFE9CDB571E}"/>
              </a:ext>
            </a:extLst>
          </p:cNvPr>
          <p:cNvSpPr>
            <a:spLocks noGrp="1"/>
          </p:cNvSpPr>
          <p:nvPr>
            <p:ph type="body" sz="quarter" idx="33" hasCustomPrompt="1"/>
          </p:nvPr>
        </p:nvSpPr>
        <p:spPr>
          <a:xfrm>
            <a:off x="6399768"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5" name="Text Placeholder 14">
            <a:extLst>
              <a:ext uri="{FF2B5EF4-FFF2-40B4-BE49-F238E27FC236}">
                <a16:creationId xmlns:a16="http://schemas.microsoft.com/office/drawing/2014/main" id="{929AE99A-6054-4B2F-B99D-FE4F682613DA}"/>
              </a:ext>
            </a:extLst>
          </p:cNvPr>
          <p:cNvSpPr>
            <a:spLocks noGrp="1"/>
          </p:cNvSpPr>
          <p:nvPr>
            <p:ph type="body" sz="quarter" idx="34" hasCustomPrompt="1"/>
          </p:nvPr>
        </p:nvSpPr>
        <p:spPr>
          <a:xfrm>
            <a:off x="6399767"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56" name="Text Placeholder 12">
            <a:extLst>
              <a:ext uri="{FF2B5EF4-FFF2-40B4-BE49-F238E27FC236}">
                <a16:creationId xmlns:a16="http://schemas.microsoft.com/office/drawing/2014/main" id="{D1F32591-7BBD-4006-AEA0-29F43CDADCED}"/>
              </a:ext>
            </a:extLst>
          </p:cNvPr>
          <p:cNvSpPr>
            <a:spLocks noGrp="1"/>
          </p:cNvSpPr>
          <p:nvPr>
            <p:ph type="body" sz="quarter" idx="35" hasCustomPrompt="1"/>
          </p:nvPr>
        </p:nvSpPr>
        <p:spPr>
          <a:xfrm>
            <a:off x="9363545" y="5567438"/>
            <a:ext cx="2286000" cy="280027"/>
          </a:xfrm>
        </p:spPr>
        <p:txBody>
          <a:bodyPr>
            <a:noAutofit/>
          </a:bodyPr>
          <a:lstStyle>
            <a:lvl1pPr marL="0" indent="0">
              <a:buNone/>
              <a:defRPr sz="1400" b="0">
                <a:solidFill>
                  <a:schemeClr val="bg1">
                    <a:lumMod val="50000"/>
                  </a:schemeClr>
                </a:solidFill>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57" name="Text Placeholder 14">
            <a:extLst>
              <a:ext uri="{FF2B5EF4-FFF2-40B4-BE49-F238E27FC236}">
                <a16:creationId xmlns:a16="http://schemas.microsoft.com/office/drawing/2014/main" id="{7BC780CD-8E77-4D0E-A436-DCB2AA0C15CD}"/>
              </a:ext>
            </a:extLst>
          </p:cNvPr>
          <p:cNvSpPr>
            <a:spLocks noGrp="1"/>
          </p:cNvSpPr>
          <p:nvPr>
            <p:ph type="body" sz="quarter" idx="36" hasCustomPrompt="1"/>
          </p:nvPr>
        </p:nvSpPr>
        <p:spPr>
          <a:xfrm>
            <a:off x="9363544" y="5873133"/>
            <a:ext cx="2286000" cy="244475"/>
          </a:xfrm>
        </p:spPr>
        <p:txBody>
          <a:bodyPr>
            <a:noAutofit/>
          </a:bodyPr>
          <a:lstStyle>
            <a:lvl1pPr marL="0" indent="0">
              <a:buFont typeface="Arial" panose="020B0604020202020204" pitchFamily="34" charset="0"/>
              <a:buNone/>
              <a:defRPr sz="1000" spc="20" baseline="0">
                <a:solidFill>
                  <a:schemeClr val="bg2">
                    <a:lumMod val="50000"/>
                  </a:schemeClr>
                </a:solidFill>
              </a:defRPr>
            </a:lvl1pPr>
            <a:lvl2pPr marL="457200" indent="0">
              <a:buFont typeface="Arial" panose="020B0604020202020204" pitchFamily="34" charset="0"/>
              <a:buNone/>
              <a:defRPr sz="1200"/>
            </a:lvl2pPr>
            <a:lvl3pPr marL="914400" indent="0">
              <a:buFont typeface="Arial" panose="020B0604020202020204" pitchFamily="34" charset="0"/>
              <a:buNone/>
              <a:defRPr sz="1200"/>
            </a:lvl3pPr>
            <a:lvl4pPr marL="1371600" indent="0">
              <a:buFont typeface="Arial" panose="020B0604020202020204" pitchFamily="34" charset="0"/>
              <a:buNone/>
              <a:defRPr sz="1200"/>
            </a:lvl4pPr>
            <a:lvl5pPr marL="1828800" indent="0">
              <a:buFont typeface="Arial" panose="020B0604020202020204" pitchFamily="34" charset="0"/>
              <a:buNone/>
              <a:defRPr sz="1200"/>
            </a:lvl5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6225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ormAutofit/>
          </a:bodyPr>
          <a:lstStyle>
            <a:lvl1pPr>
              <a:defRPr sz="3600" spc="30" baseline="0">
                <a:solidFill>
                  <a:schemeClr val="bg1">
                    <a:lumMod val="50000"/>
                  </a:schemeClr>
                </a:solidFill>
              </a:defRPr>
            </a:lvl1pPr>
          </a:lstStyle>
          <a:p>
            <a:r>
              <a:rPr lang="en-US" dirty="0"/>
              <a:t>CLICK TO ADD 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76988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62B82C-34E9-4F3B-9B0F-A3207161C41E}"/>
              </a:ext>
            </a:extLst>
          </p:cNvPr>
          <p:cNvSpPr/>
          <p:nvPr userDrawn="1"/>
        </p:nvSpPr>
        <p:spPr>
          <a:xfrm>
            <a:off x="10820400" y="813816"/>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57200" y="381000"/>
            <a:ext cx="11277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70" r:id="rId4"/>
    <p:sldLayoutId id="2147483672" r:id="rId5"/>
    <p:sldLayoutId id="2147483654" r:id="rId6"/>
    <p:sldLayoutId id="2147483658" r:id="rId7"/>
    <p:sldLayoutId id="2147483660" r:id="rId8"/>
    <p:sldLayoutId id="2147483671" r:id="rId9"/>
    <p:sldLayoutId id="2147483650" r:id="rId10"/>
    <p:sldLayoutId id="2147483667" r:id="rId11"/>
    <p:sldLayoutId id="2147483668" r:id="rId12"/>
    <p:sldLayoutId id="2147483662" r:id="rId13"/>
    <p:sldLayoutId id="2147483669" r:id="rId14"/>
    <p:sldLayoutId id="2147483673" r:id="rId15"/>
    <p:sldLayoutId id="2147483674" r:id="rId16"/>
    <p:sldLayoutId id="2147483675" r:id="rId17"/>
  </p:sldLayoutIdLst>
  <p:hf hdr="0" dt="0"/>
  <p:txStyles>
    <p:titleStyle>
      <a:lvl1pPr algn="l" defTabSz="914400" rtl="0" eaLnBrk="1" latinLnBrk="0" hangingPunct="1">
        <a:lnSpc>
          <a:spcPct val="90000"/>
        </a:lnSpc>
        <a:spcBef>
          <a:spcPct val="0"/>
        </a:spcBef>
        <a:buNone/>
        <a:defRPr sz="3600" kern="1200" spc="30" baseline="0">
          <a:solidFill>
            <a:schemeClr val="bg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88" userDrawn="1">
          <p15:clr>
            <a:srgbClr val="547EBF"/>
          </p15:clr>
        </p15:guide>
        <p15:guide id="4" orient="horz" pos="240" userDrawn="1">
          <p15:clr>
            <a:srgbClr val="547EBF"/>
          </p15:clr>
        </p15:guide>
        <p15:guide id="5" pos="7392"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customXml" Target="../ink/ink3.xml"/><Relationship Id="rId4" Type="http://schemas.openxmlformats.org/officeDocument/2006/relationships/customXml" Target="../ink/ink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Layout" Target="../diagrams/layout1.xml"/><Relationship Id="rId7" Type="http://schemas.openxmlformats.org/officeDocument/2006/relationships/image" Target="../media/image16.jpe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28600"/>
            <a:ext cx="8458200" cy="6400800"/>
          </a:xfrm>
        </p:spPr>
        <p:txBody>
          <a:bodyPr>
            <a:normAutofit/>
          </a:bodyPr>
          <a:lstStyle/>
          <a:p>
            <a:pPr marL="0" indent="0">
              <a:buNone/>
            </a:pPr>
            <a:endParaRPr lang="en-US" sz="2400" dirty="0">
              <a:solidFill>
                <a:srgbClr val="7030A0"/>
              </a:solidFill>
              <a:latin typeface="Times New Roman" pitchFamily="18" charset="0"/>
              <a:cs typeface="Times New Roman" pitchFamily="18" charset="0"/>
            </a:endParaRPr>
          </a:p>
          <a:p>
            <a:pPr marL="0" indent="0" algn="ctr">
              <a:buNone/>
            </a:pPr>
            <a:endParaRPr lang="en-US" sz="2400"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7AF4B198-70F7-4E8E-ABED-ABF5289E3034}"/>
              </a:ext>
            </a:extLst>
          </p:cNvPr>
          <p:cNvSpPr txBox="1"/>
          <p:nvPr/>
        </p:nvSpPr>
        <p:spPr>
          <a:xfrm>
            <a:off x="1981200" y="228601"/>
            <a:ext cx="8229600" cy="6206827"/>
          </a:xfrm>
          <a:prstGeom prst="rect">
            <a:avLst/>
          </a:prstGeom>
          <a:noFill/>
        </p:spPr>
        <p:txBody>
          <a:bodyPr wrap="square">
            <a:spAutoFit/>
          </a:bodyPr>
          <a:lstStyle/>
          <a:p>
            <a:pPr algn="ctr">
              <a:lnSpc>
                <a:spcPct val="150000"/>
              </a:lnSpc>
            </a:pPr>
            <a:r>
              <a:rPr lang="en-US" b="1" dirty="0">
                <a:latin typeface="Times New Roman" panose="02020603050405020304" pitchFamily="18" charset="0"/>
                <a:ea typeface="Times New Roman" panose="02020603050405020304" pitchFamily="18" charset="0"/>
              </a:rPr>
              <a:t>Molecular</a:t>
            </a:r>
            <a:r>
              <a:rPr lang="en-US" sz="2000" b="1" dirty="0">
                <a:latin typeface="Times New Roman" panose="02020603050405020304" pitchFamily="18" charset="0"/>
                <a:ea typeface="Times New Roman" panose="02020603050405020304" pitchFamily="18" charset="0"/>
              </a:rPr>
              <a:t> characterization of soybean  ( </a:t>
            </a:r>
            <a:r>
              <a:rPr lang="en-US" sz="2000" b="1" i="1" dirty="0">
                <a:latin typeface="Times New Roman" panose="02020603050405020304" pitchFamily="18" charset="0"/>
                <a:ea typeface="Times New Roman" panose="02020603050405020304" pitchFamily="18" charset="0"/>
              </a:rPr>
              <a:t>Glycine max</a:t>
            </a:r>
            <a:r>
              <a:rPr lang="en-US" sz="2000" b="1" dirty="0">
                <a:latin typeface="Times New Roman" panose="02020603050405020304" pitchFamily="18" charset="0"/>
                <a:ea typeface="Times New Roman" panose="02020603050405020304" pitchFamily="18" charset="0"/>
              </a:rPr>
              <a:t>(L) using SSR markers</a:t>
            </a:r>
            <a:endParaRPr lang="en-US" b="1" spc="-5" dirty="0">
              <a:solidFill>
                <a:srgbClr val="FF0000"/>
              </a:solidFill>
              <a:latin typeface="Times New Roman"/>
              <a:cs typeface="Times New Roman"/>
            </a:endParaRPr>
          </a:p>
          <a:p>
            <a:pPr algn="ctr">
              <a:spcBef>
                <a:spcPts val="1585"/>
              </a:spcBef>
            </a:pPr>
            <a:r>
              <a:rPr lang="en-US" sz="2000" b="1" spc="-5" dirty="0">
                <a:solidFill>
                  <a:srgbClr val="FF0000"/>
                </a:solidFill>
                <a:latin typeface="Times New Roman"/>
                <a:cs typeface="Times New Roman"/>
              </a:rPr>
              <a:t>SUBMITTED</a:t>
            </a:r>
            <a:r>
              <a:rPr lang="en-US" sz="2000" b="1" spc="-50" dirty="0">
                <a:solidFill>
                  <a:srgbClr val="FF0000"/>
                </a:solidFill>
                <a:latin typeface="Times New Roman"/>
                <a:cs typeface="Times New Roman"/>
              </a:rPr>
              <a:t> </a:t>
            </a:r>
            <a:r>
              <a:rPr lang="en-US" sz="2000" b="1" spc="-5" dirty="0">
                <a:solidFill>
                  <a:srgbClr val="FF0000"/>
                </a:solidFill>
                <a:latin typeface="Times New Roman"/>
                <a:cs typeface="Times New Roman"/>
              </a:rPr>
              <a:t>BY</a:t>
            </a:r>
            <a:endParaRPr lang="en-US" sz="2000" dirty="0">
              <a:solidFill>
                <a:srgbClr val="FF0000"/>
              </a:solidFill>
              <a:latin typeface="Times New Roman"/>
              <a:cs typeface="Times New Roman"/>
            </a:endParaRPr>
          </a:p>
          <a:p>
            <a:pPr algn="ctr">
              <a:spcBef>
                <a:spcPts val="1585"/>
              </a:spcBef>
            </a:pPr>
            <a:r>
              <a:rPr lang="en-US" b="1" spc="-5" dirty="0" err="1">
                <a:solidFill>
                  <a:schemeClr val="tx2">
                    <a:lumMod val="75000"/>
                  </a:schemeClr>
                </a:solidFill>
                <a:latin typeface="Times New Roman"/>
                <a:cs typeface="Times New Roman"/>
              </a:rPr>
              <a:t>Nalwade</a:t>
            </a:r>
            <a:r>
              <a:rPr lang="en-US" b="1" spc="-5" dirty="0">
                <a:solidFill>
                  <a:schemeClr val="tx2">
                    <a:lumMod val="75000"/>
                  </a:schemeClr>
                </a:solidFill>
                <a:latin typeface="Times New Roman"/>
                <a:cs typeface="Times New Roman"/>
              </a:rPr>
              <a:t> Prasad Ram </a:t>
            </a:r>
          </a:p>
          <a:p>
            <a:pPr algn="ctr">
              <a:spcBef>
                <a:spcPts val="1585"/>
              </a:spcBef>
            </a:pPr>
            <a:r>
              <a:rPr lang="en-US" b="1" spc="-10" dirty="0">
                <a:solidFill>
                  <a:schemeClr val="tx2">
                    <a:lumMod val="75000"/>
                  </a:schemeClr>
                </a:solidFill>
                <a:latin typeface="Times New Roman"/>
                <a:cs typeface="Times New Roman"/>
              </a:rPr>
              <a:t> </a:t>
            </a:r>
            <a:r>
              <a:rPr lang="en-US" b="1" spc="-5" dirty="0">
                <a:solidFill>
                  <a:schemeClr val="tx2">
                    <a:lumMod val="75000"/>
                  </a:schemeClr>
                </a:solidFill>
                <a:latin typeface="Times New Roman"/>
                <a:cs typeface="Times New Roman"/>
              </a:rPr>
              <a:t>(BTL-44/2020)</a:t>
            </a:r>
          </a:p>
          <a:p>
            <a:pPr algn="ctr">
              <a:spcBef>
                <a:spcPts val="1585"/>
              </a:spcBef>
            </a:pPr>
            <a:r>
              <a:rPr lang="en-US" sz="2000" b="1" dirty="0">
                <a:solidFill>
                  <a:srgbClr val="FF0000"/>
                </a:solidFill>
                <a:latin typeface="Times New Roman" panose="02020603050405020304" pitchFamily="18" charset="0"/>
                <a:cs typeface="Times New Roman" panose="02020603050405020304" pitchFamily="18" charset="0"/>
              </a:rPr>
              <a:t>RESEARCH GUIDE </a:t>
            </a:r>
          </a:p>
          <a:p>
            <a:pPr algn="ctr">
              <a:spcBef>
                <a:spcPts val="1585"/>
              </a:spcBef>
            </a:pPr>
            <a:r>
              <a:rPr lang="en-US" b="1" dirty="0">
                <a:solidFill>
                  <a:schemeClr val="tx2">
                    <a:lumMod val="75000"/>
                  </a:schemeClr>
                </a:solidFill>
                <a:latin typeface="Times New Roman" panose="02020603050405020304" pitchFamily="18" charset="0"/>
                <a:cs typeface="Times New Roman" panose="02020603050405020304" pitchFamily="18" charset="0"/>
              </a:rPr>
              <a:t>PROF. GHORPADE B.B </a:t>
            </a:r>
          </a:p>
          <a:p>
            <a:pPr algn="ctr">
              <a:spcBef>
                <a:spcPts val="1585"/>
              </a:spcBef>
            </a:pPr>
            <a:r>
              <a:rPr lang="en-US" b="1" dirty="0">
                <a:solidFill>
                  <a:schemeClr val="tx2">
                    <a:lumMod val="75000"/>
                  </a:schemeClr>
                </a:solidFill>
                <a:latin typeface="Times New Roman" panose="02020603050405020304" pitchFamily="18" charset="0"/>
                <a:cs typeface="Times New Roman" panose="02020603050405020304" pitchFamily="18" charset="0"/>
              </a:rPr>
              <a:t>COLLEGE OF AGRICULTURAL BIOTECHNOLOGY, LONI</a:t>
            </a:r>
          </a:p>
          <a:p>
            <a:pPr algn="ctr">
              <a:spcBef>
                <a:spcPts val="1585"/>
              </a:spcBef>
            </a:pPr>
            <a:r>
              <a:rPr lang="en-US" sz="2000" b="1" dirty="0">
                <a:solidFill>
                  <a:srgbClr val="FF0000"/>
                </a:solidFill>
                <a:latin typeface="Times New Roman" panose="02020603050405020304" pitchFamily="18" charset="0"/>
                <a:cs typeface="Times New Roman" panose="02020603050405020304" pitchFamily="18" charset="0"/>
              </a:rPr>
              <a:t>SUBMITTED TO</a:t>
            </a:r>
            <a:endParaRPr lang="en-US" sz="2000" b="1" dirty="0">
              <a:solidFill>
                <a:schemeClr val="bg1"/>
              </a:solidFill>
              <a:latin typeface="Times New Roman" panose="02020603050405020304" pitchFamily="18" charset="0"/>
              <a:cs typeface="Times New Roman" panose="02020603050405020304" pitchFamily="18" charset="0"/>
            </a:endParaRPr>
          </a:p>
          <a:p>
            <a:pPr algn="ctr">
              <a:spcBef>
                <a:spcPts val="1585"/>
              </a:spcBef>
            </a:pPr>
            <a:r>
              <a:rPr lang="en-US" b="1" dirty="0">
                <a:solidFill>
                  <a:schemeClr val="tx2">
                    <a:lumMod val="75000"/>
                  </a:schemeClr>
                </a:solidFill>
                <a:latin typeface="Times New Roman" panose="02020603050405020304" pitchFamily="18" charset="0"/>
                <a:cs typeface="Times New Roman" panose="02020603050405020304" pitchFamily="18" charset="0"/>
              </a:rPr>
              <a:t>DEPARTMENT OF PLANT BIOTECHNOLOGY,</a:t>
            </a:r>
          </a:p>
          <a:p>
            <a:pPr algn="ctr">
              <a:spcBef>
                <a:spcPts val="1585"/>
              </a:spcBef>
            </a:pPr>
            <a:r>
              <a:rPr lang="en-US" b="1" dirty="0">
                <a:solidFill>
                  <a:schemeClr val="tx2">
                    <a:lumMod val="75000"/>
                  </a:schemeClr>
                </a:solidFill>
                <a:latin typeface="Times New Roman" panose="02020603050405020304" pitchFamily="18" charset="0"/>
                <a:cs typeface="Times New Roman" panose="02020603050405020304" pitchFamily="18" charset="0"/>
              </a:rPr>
              <a:t>COLLEGE OF AGRICULTURAL BIOTECHNOLOGY,LONI.413736.</a:t>
            </a:r>
          </a:p>
          <a:p>
            <a:pPr algn="ctr">
              <a:spcBef>
                <a:spcPts val="1585"/>
              </a:spcBef>
            </a:pPr>
            <a:r>
              <a:rPr lang="en-US" b="1" dirty="0">
                <a:solidFill>
                  <a:schemeClr val="tx2">
                    <a:lumMod val="75000"/>
                  </a:schemeClr>
                </a:solidFill>
                <a:latin typeface="Times New Roman" panose="02020603050405020304" pitchFamily="18" charset="0"/>
                <a:cs typeface="Times New Roman" panose="02020603050405020304" pitchFamily="18" charset="0"/>
              </a:rPr>
              <a:t>TAL-RAHATA.DIST.AHMEDNAGAR.</a:t>
            </a:r>
            <a:br>
              <a:rPr lang="en-US" sz="3200" b="1" dirty="0">
                <a:solidFill>
                  <a:schemeClr val="tx2">
                    <a:lumMod val="75000"/>
                  </a:schemeClr>
                </a:solidFill>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t>
            </a:r>
            <a:endParaRPr lang="en-US" b="1" spc="-5" dirty="0">
              <a:latin typeface="Times New Roman"/>
              <a:cs typeface="Times New Roman"/>
            </a:endParaRPr>
          </a:p>
        </p:txBody>
      </p:sp>
    </p:spTree>
    <p:extLst>
      <p:ext uri="{BB962C8B-B14F-4D97-AF65-F5344CB8AC3E}">
        <p14:creationId xmlns:p14="http://schemas.microsoft.com/office/powerpoint/2010/main" val="366625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86118" y="1155030"/>
            <a:ext cx="3757929" cy="5321970"/>
          </a:xfrm>
          <a:prstGeom prst="rect">
            <a:avLst/>
          </a:prstGeom>
        </p:spPr>
        <p:txBody>
          <a:bodyPr vert="horz" wrap="square" lIns="0" tIns="12700" rIns="0" bIns="0" rtlCol="0">
            <a:spAutoFit/>
          </a:bodyPr>
          <a:lstStyle/>
          <a:p>
            <a:pPr marL="375285" indent="-363220">
              <a:spcBef>
                <a:spcPts val="100"/>
              </a:spcBef>
              <a:buClr>
                <a:srgbClr val="000000"/>
              </a:buClr>
              <a:buFont typeface="Wingdings"/>
              <a:buChar char=""/>
              <a:tabLst>
                <a:tab pos="375285" algn="l"/>
                <a:tab pos="375920" algn="l"/>
              </a:tabLst>
            </a:pPr>
            <a:r>
              <a:rPr sz="2400" spc="-55" dirty="0">
                <a:solidFill>
                  <a:srgbClr val="001F5F"/>
                </a:solidFill>
                <a:latin typeface="Times New Roman"/>
                <a:cs typeface="Times New Roman"/>
              </a:rPr>
              <a:t>Vortex</a:t>
            </a:r>
            <a:r>
              <a:rPr sz="2400" spc="10" dirty="0">
                <a:solidFill>
                  <a:srgbClr val="001F5F"/>
                </a:solidFill>
                <a:latin typeface="Times New Roman"/>
                <a:cs typeface="Times New Roman"/>
              </a:rPr>
              <a:t> </a:t>
            </a:r>
            <a:r>
              <a:rPr sz="2400" spc="5" dirty="0">
                <a:solidFill>
                  <a:srgbClr val="001F5F"/>
                </a:solidFill>
                <a:latin typeface="Times New Roman"/>
                <a:cs typeface="Times New Roman"/>
              </a:rPr>
              <a:t>mixture</a:t>
            </a:r>
            <a:endParaRPr sz="2400">
              <a:latin typeface="Times New Roman"/>
              <a:cs typeface="Times New Roman"/>
            </a:endParaRPr>
          </a:p>
          <a:p>
            <a:pPr marL="381000" indent="-368935">
              <a:spcBef>
                <a:spcPts val="5"/>
              </a:spcBef>
              <a:buFont typeface="Wingdings"/>
              <a:buChar char=""/>
              <a:tabLst>
                <a:tab pos="381000" algn="l"/>
                <a:tab pos="381635" algn="l"/>
              </a:tabLst>
            </a:pPr>
            <a:r>
              <a:rPr sz="2400" spc="-5" dirty="0">
                <a:solidFill>
                  <a:srgbClr val="001F5F"/>
                </a:solidFill>
                <a:latin typeface="Times New Roman"/>
                <a:cs typeface="Times New Roman"/>
              </a:rPr>
              <a:t>Magnetic</a:t>
            </a:r>
            <a:r>
              <a:rPr sz="2400" spc="5" dirty="0">
                <a:solidFill>
                  <a:srgbClr val="001F5F"/>
                </a:solidFill>
                <a:latin typeface="Times New Roman"/>
                <a:cs typeface="Times New Roman"/>
              </a:rPr>
              <a:t> </a:t>
            </a:r>
            <a:r>
              <a:rPr sz="2400" spc="-5" dirty="0">
                <a:solidFill>
                  <a:srgbClr val="001F5F"/>
                </a:solidFill>
                <a:latin typeface="Times New Roman"/>
                <a:cs typeface="Times New Roman"/>
              </a:rPr>
              <a:t>stirrer</a:t>
            </a:r>
            <a:endParaRPr sz="2400">
              <a:latin typeface="Times New Roman"/>
              <a:cs typeface="Times New Roman"/>
            </a:endParaRPr>
          </a:p>
          <a:p>
            <a:pPr marL="381000" indent="-368935">
              <a:buFont typeface="Wingdings"/>
              <a:buChar char=""/>
              <a:tabLst>
                <a:tab pos="381000" algn="l"/>
                <a:tab pos="381635" algn="l"/>
              </a:tabLst>
            </a:pPr>
            <a:r>
              <a:rPr sz="2400" spc="-5" dirty="0">
                <a:solidFill>
                  <a:srgbClr val="001F5F"/>
                </a:solidFill>
                <a:latin typeface="Times New Roman"/>
                <a:cs typeface="Times New Roman"/>
              </a:rPr>
              <a:t>Gel </a:t>
            </a:r>
            <a:r>
              <a:rPr sz="2400" dirty="0">
                <a:solidFill>
                  <a:srgbClr val="001F5F"/>
                </a:solidFill>
                <a:latin typeface="Times New Roman"/>
                <a:cs typeface="Times New Roman"/>
              </a:rPr>
              <a:t>Documentation</a:t>
            </a:r>
            <a:r>
              <a:rPr sz="2400" spc="-55" dirty="0">
                <a:solidFill>
                  <a:srgbClr val="001F5F"/>
                </a:solidFill>
                <a:latin typeface="Times New Roman"/>
                <a:cs typeface="Times New Roman"/>
              </a:rPr>
              <a:t> </a:t>
            </a:r>
            <a:r>
              <a:rPr sz="2400" spc="-15" dirty="0">
                <a:solidFill>
                  <a:srgbClr val="001F5F"/>
                </a:solidFill>
                <a:latin typeface="Times New Roman"/>
                <a:cs typeface="Times New Roman"/>
              </a:rPr>
              <a:t>System</a:t>
            </a:r>
            <a:endParaRPr sz="2400">
              <a:latin typeface="Times New Roman"/>
              <a:cs typeface="Times New Roman"/>
            </a:endParaRPr>
          </a:p>
          <a:p>
            <a:pPr marL="375285" indent="-363220">
              <a:buFont typeface="Wingdings"/>
              <a:buChar char=""/>
              <a:tabLst>
                <a:tab pos="375285" algn="l"/>
                <a:tab pos="375920" algn="l"/>
              </a:tabLst>
            </a:pPr>
            <a:r>
              <a:rPr sz="2400" spc="-25" dirty="0">
                <a:solidFill>
                  <a:srgbClr val="001F5F"/>
                </a:solidFill>
                <a:latin typeface="Times New Roman"/>
                <a:cs typeface="Times New Roman"/>
              </a:rPr>
              <a:t>Weighing</a:t>
            </a:r>
            <a:r>
              <a:rPr sz="2400" spc="-5" dirty="0">
                <a:solidFill>
                  <a:srgbClr val="001F5F"/>
                </a:solidFill>
                <a:latin typeface="Times New Roman"/>
                <a:cs typeface="Times New Roman"/>
              </a:rPr>
              <a:t> balance</a:t>
            </a:r>
            <a:endParaRPr sz="2400">
              <a:latin typeface="Times New Roman"/>
              <a:cs typeface="Times New Roman"/>
            </a:endParaRPr>
          </a:p>
          <a:p>
            <a:pPr marL="381000" indent="-368935">
              <a:buFont typeface="Wingdings"/>
              <a:buChar char=""/>
              <a:tabLst>
                <a:tab pos="381000" algn="l"/>
                <a:tab pos="381635" algn="l"/>
              </a:tabLst>
            </a:pPr>
            <a:r>
              <a:rPr sz="2400" dirty="0">
                <a:solidFill>
                  <a:srgbClr val="001F5F"/>
                </a:solidFill>
                <a:latin typeface="Times New Roman"/>
                <a:cs typeface="Times New Roman"/>
              </a:rPr>
              <a:t>Micropipette</a:t>
            </a:r>
            <a:endParaRPr sz="2400">
              <a:latin typeface="Times New Roman"/>
              <a:cs typeface="Times New Roman"/>
            </a:endParaRPr>
          </a:p>
          <a:p>
            <a:pPr marL="381000" indent="-368935">
              <a:spcBef>
                <a:spcPts val="5"/>
              </a:spcBef>
              <a:buFont typeface="Wingdings"/>
              <a:buChar char=""/>
              <a:tabLst>
                <a:tab pos="381000" algn="l"/>
                <a:tab pos="381635" algn="l"/>
              </a:tabLst>
            </a:pPr>
            <a:r>
              <a:rPr sz="2400" spc="-5" dirty="0">
                <a:solidFill>
                  <a:srgbClr val="001F5F"/>
                </a:solidFill>
                <a:latin typeface="Times New Roman"/>
                <a:cs typeface="Times New Roman"/>
              </a:rPr>
              <a:t>Centrifuge</a:t>
            </a:r>
            <a:r>
              <a:rPr sz="2400" spc="5" dirty="0">
                <a:solidFill>
                  <a:srgbClr val="001F5F"/>
                </a:solidFill>
                <a:latin typeface="Times New Roman"/>
                <a:cs typeface="Times New Roman"/>
              </a:rPr>
              <a:t> </a:t>
            </a:r>
            <a:r>
              <a:rPr sz="2400" spc="-5" dirty="0">
                <a:solidFill>
                  <a:srgbClr val="001F5F"/>
                </a:solidFill>
                <a:latin typeface="Times New Roman"/>
                <a:cs typeface="Times New Roman"/>
              </a:rPr>
              <a:t>machine</a:t>
            </a:r>
            <a:endParaRPr sz="2400">
              <a:latin typeface="Times New Roman"/>
              <a:cs typeface="Times New Roman"/>
            </a:endParaRPr>
          </a:p>
          <a:p>
            <a:pPr marL="381000" indent="-368935">
              <a:buFont typeface="Wingdings"/>
              <a:buChar char=""/>
              <a:tabLst>
                <a:tab pos="381000" algn="l"/>
                <a:tab pos="381635" algn="l"/>
              </a:tabLst>
            </a:pPr>
            <a:r>
              <a:rPr sz="2400" spc="-85" dirty="0">
                <a:solidFill>
                  <a:srgbClr val="001F5F"/>
                </a:solidFill>
                <a:latin typeface="Times New Roman"/>
                <a:cs typeface="Times New Roman"/>
              </a:rPr>
              <a:t>U.V.</a:t>
            </a:r>
            <a:r>
              <a:rPr sz="2400" spc="15" dirty="0">
                <a:solidFill>
                  <a:srgbClr val="001F5F"/>
                </a:solidFill>
                <a:latin typeface="Times New Roman"/>
                <a:cs typeface="Times New Roman"/>
              </a:rPr>
              <a:t> </a:t>
            </a:r>
            <a:r>
              <a:rPr sz="2400" spc="-5" dirty="0">
                <a:solidFill>
                  <a:srgbClr val="001F5F"/>
                </a:solidFill>
                <a:latin typeface="Times New Roman"/>
                <a:cs typeface="Times New Roman"/>
              </a:rPr>
              <a:t>transilluminator</a:t>
            </a:r>
            <a:endParaRPr sz="2400">
              <a:latin typeface="Times New Roman"/>
              <a:cs typeface="Times New Roman"/>
            </a:endParaRPr>
          </a:p>
          <a:p>
            <a:pPr>
              <a:spcBef>
                <a:spcPts val="45"/>
              </a:spcBef>
            </a:pPr>
            <a:endParaRPr sz="3300">
              <a:latin typeface="Times New Roman"/>
              <a:cs typeface="Times New Roman"/>
            </a:endParaRPr>
          </a:p>
          <a:p>
            <a:pPr marL="320040" indent="-307975">
              <a:spcBef>
                <a:spcPts val="5"/>
              </a:spcBef>
              <a:buClr>
                <a:srgbClr val="000000"/>
              </a:buClr>
              <a:buSzPct val="83333"/>
              <a:buFont typeface="Wingdings"/>
              <a:buChar char=""/>
              <a:tabLst>
                <a:tab pos="320040" algn="l"/>
                <a:tab pos="320675" algn="l"/>
              </a:tabLst>
            </a:pPr>
            <a:r>
              <a:rPr sz="2400" dirty="0">
                <a:solidFill>
                  <a:srgbClr val="001F5F"/>
                </a:solidFill>
                <a:latin typeface="Times New Roman"/>
                <a:cs typeface="Times New Roman"/>
              </a:rPr>
              <a:t>Chilled</a:t>
            </a:r>
            <a:r>
              <a:rPr sz="2400" spc="-55" dirty="0">
                <a:solidFill>
                  <a:srgbClr val="001F5F"/>
                </a:solidFill>
                <a:latin typeface="Times New Roman"/>
                <a:cs typeface="Times New Roman"/>
              </a:rPr>
              <a:t> </a:t>
            </a:r>
            <a:r>
              <a:rPr sz="2400" dirty="0">
                <a:solidFill>
                  <a:srgbClr val="001F5F"/>
                </a:solidFill>
                <a:latin typeface="Times New Roman"/>
                <a:cs typeface="Times New Roman"/>
              </a:rPr>
              <a:t>isopropanol</a:t>
            </a:r>
            <a:endParaRPr sz="2400">
              <a:latin typeface="Times New Roman"/>
              <a:cs typeface="Times New Roman"/>
            </a:endParaRPr>
          </a:p>
          <a:p>
            <a:pPr marL="381000" indent="-368935">
              <a:buFont typeface="Wingdings"/>
              <a:buChar char=""/>
              <a:tabLst>
                <a:tab pos="381000" algn="l"/>
                <a:tab pos="381635" algn="l"/>
              </a:tabLst>
            </a:pPr>
            <a:r>
              <a:rPr sz="2400" i="1" spc="-70" dirty="0">
                <a:solidFill>
                  <a:srgbClr val="001F5F"/>
                </a:solidFill>
                <a:latin typeface="Times New Roman"/>
                <a:cs typeface="Times New Roman"/>
              </a:rPr>
              <a:t>Taq </a:t>
            </a:r>
            <a:r>
              <a:rPr sz="2400" spc="-5">
                <a:solidFill>
                  <a:srgbClr val="001F5F"/>
                </a:solidFill>
                <a:latin typeface="Times New Roman"/>
                <a:cs typeface="Times New Roman"/>
              </a:rPr>
              <a:t>DNA</a:t>
            </a:r>
            <a:r>
              <a:rPr sz="2400" spc="-80">
                <a:solidFill>
                  <a:srgbClr val="001F5F"/>
                </a:solidFill>
                <a:latin typeface="Times New Roman"/>
                <a:cs typeface="Times New Roman"/>
              </a:rPr>
              <a:t> </a:t>
            </a:r>
            <a:r>
              <a:rPr sz="2400" spc="-10">
                <a:solidFill>
                  <a:srgbClr val="001F5F"/>
                </a:solidFill>
                <a:latin typeface="Times New Roman"/>
                <a:cs typeface="Times New Roman"/>
              </a:rPr>
              <a:t>polymerase</a:t>
            </a:r>
            <a:endParaRPr sz="2400">
              <a:latin typeface="Times New Roman"/>
              <a:cs typeface="Times New Roman"/>
            </a:endParaRPr>
          </a:p>
          <a:p>
            <a:pPr marL="375285" indent="-363220">
              <a:buFont typeface="Wingdings"/>
              <a:buChar char=""/>
              <a:tabLst>
                <a:tab pos="375285" algn="l"/>
                <a:tab pos="375920" algn="l"/>
              </a:tabLst>
            </a:pPr>
            <a:r>
              <a:rPr sz="2400" spc="-60" dirty="0">
                <a:solidFill>
                  <a:srgbClr val="001F5F"/>
                </a:solidFill>
                <a:latin typeface="Times New Roman"/>
                <a:cs typeface="Times New Roman"/>
              </a:rPr>
              <a:t>T.E </a:t>
            </a:r>
            <a:r>
              <a:rPr sz="2400" spc="-15" dirty="0">
                <a:solidFill>
                  <a:srgbClr val="001F5F"/>
                </a:solidFill>
                <a:latin typeface="Times New Roman"/>
                <a:cs typeface="Times New Roman"/>
              </a:rPr>
              <a:t>Buffer </a:t>
            </a:r>
            <a:r>
              <a:rPr sz="2400" dirty="0">
                <a:solidFill>
                  <a:srgbClr val="001F5F"/>
                </a:solidFill>
                <a:latin typeface="Times New Roman"/>
                <a:cs typeface="Times New Roman"/>
              </a:rPr>
              <a:t>(pH </a:t>
            </a:r>
            <a:r>
              <a:rPr sz="2400" spc="-5" dirty="0">
                <a:solidFill>
                  <a:srgbClr val="001F5F"/>
                </a:solidFill>
                <a:latin typeface="Times New Roman"/>
                <a:cs typeface="Times New Roman"/>
              </a:rPr>
              <a:t>-8.0</a:t>
            </a:r>
            <a:r>
              <a:rPr sz="2400" spc="80" dirty="0">
                <a:solidFill>
                  <a:srgbClr val="001F5F"/>
                </a:solidFill>
                <a:latin typeface="Times New Roman"/>
                <a:cs typeface="Times New Roman"/>
              </a:rPr>
              <a:t> </a:t>
            </a:r>
            <a:r>
              <a:rPr sz="2400" dirty="0">
                <a:solidFill>
                  <a:srgbClr val="001F5F"/>
                </a:solidFill>
                <a:latin typeface="Times New Roman"/>
                <a:cs typeface="Times New Roman"/>
              </a:rPr>
              <a:t>)</a:t>
            </a:r>
            <a:endParaRPr sz="2400">
              <a:latin typeface="Times New Roman"/>
              <a:cs typeface="Times New Roman"/>
            </a:endParaRPr>
          </a:p>
          <a:p>
            <a:pPr marL="381000" indent="-368935">
              <a:spcBef>
                <a:spcPts val="5"/>
              </a:spcBef>
              <a:buFont typeface="Wingdings"/>
              <a:buChar char=""/>
              <a:tabLst>
                <a:tab pos="381000" algn="l"/>
                <a:tab pos="381635" algn="l"/>
              </a:tabLst>
            </a:pPr>
            <a:r>
              <a:rPr sz="2400" spc="-5" dirty="0">
                <a:solidFill>
                  <a:srgbClr val="001F5F"/>
                </a:solidFill>
                <a:latin typeface="Times New Roman"/>
                <a:cs typeface="Times New Roman"/>
              </a:rPr>
              <a:t>Ethanol</a:t>
            </a:r>
            <a:endParaRPr sz="2400">
              <a:latin typeface="Times New Roman"/>
              <a:cs typeface="Times New Roman"/>
            </a:endParaRPr>
          </a:p>
          <a:p>
            <a:pPr marL="381000" indent="-368935">
              <a:buFont typeface="Wingdings"/>
              <a:buChar char=""/>
              <a:tabLst>
                <a:tab pos="381000" algn="l"/>
                <a:tab pos="381635" algn="l"/>
              </a:tabLst>
            </a:pPr>
            <a:r>
              <a:rPr sz="2400" dirty="0">
                <a:solidFill>
                  <a:srgbClr val="001F5F"/>
                </a:solidFill>
                <a:latin typeface="Times New Roman"/>
                <a:cs typeface="Times New Roman"/>
              </a:rPr>
              <a:t>Chilled</a:t>
            </a:r>
            <a:r>
              <a:rPr sz="2400" spc="-35" dirty="0">
                <a:solidFill>
                  <a:srgbClr val="001F5F"/>
                </a:solidFill>
                <a:latin typeface="Times New Roman"/>
                <a:cs typeface="Times New Roman"/>
              </a:rPr>
              <a:t> </a:t>
            </a:r>
            <a:r>
              <a:rPr sz="2400" spc="-5" dirty="0">
                <a:solidFill>
                  <a:srgbClr val="001F5F"/>
                </a:solidFill>
                <a:latin typeface="Times New Roman"/>
                <a:cs typeface="Times New Roman"/>
              </a:rPr>
              <a:t>isopropanol</a:t>
            </a:r>
            <a:endParaRPr sz="2400">
              <a:latin typeface="Times New Roman"/>
              <a:cs typeface="Times New Roman"/>
            </a:endParaRPr>
          </a:p>
          <a:p>
            <a:pPr marL="381000" indent="-368935">
              <a:buFont typeface="Wingdings"/>
              <a:buChar char=""/>
              <a:tabLst>
                <a:tab pos="381000" algn="l"/>
                <a:tab pos="381635" algn="l"/>
              </a:tabLst>
            </a:pPr>
            <a:r>
              <a:rPr sz="2400" dirty="0">
                <a:solidFill>
                  <a:srgbClr val="001F5F"/>
                </a:solidFill>
                <a:latin typeface="Times New Roman"/>
                <a:cs typeface="Times New Roman"/>
              </a:rPr>
              <a:t>PVP</a:t>
            </a:r>
            <a:endParaRPr sz="2400">
              <a:latin typeface="Times New Roman"/>
              <a:cs typeface="Times New Roman"/>
            </a:endParaRPr>
          </a:p>
        </p:txBody>
      </p:sp>
      <p:graphicFrame>
        <p:nvGraphicFramePr>
          <p:cNvPr id="3" name="object 3"/>
          <p:cNvGraphicFramePr>
            <a:graphicFrameLocks noGrp="1"/>
          </p:cNvGraphicFramePr>
          <p:nvPr/>
        </p:nvGraphicFramePr>
        <p:xfrm>
          <a:off x="2532684" y="4336743"/>
          <a:ext cx="4074160" cy="2169611"/>
        </p:xfrm>
        <a:graphic>
          <a:graphicData uri="http://schemas.openxmlformats.org/drawingml/2006/table">
            <a:tbl>
              <a:tblPr firstRow="1" bandRow="1">
                <a:tableStyleId>{2D5ABB26-0587-4C30-8999-92F81FD0307C}</a:tableStyleId>
              </a:tblPr>
              <a:tblGrid>
                <a:gridCol w="4074160">
                  <a:extLst>
                    <a:ext uri="{9D8B030D-6E8A-4147-A177-3AD203B41FA5}">
                      <a16:colId xmlns:a16="http://schemas.microsoft.com/office/drawing/2014/main" val="20000"/>
                    </a:ext>
                  </a:extLst>
                </a:gridCol>
              </a:tblGrid>
              <a:tr h="352968">
                <a:tc>
                  <a:txBody>
                    <a:bodyPr/>
                    <a:lstStyle/>
                    <a:p>
                      <a:pPr marL="471170" indent="-344805">
                        <a:lnSpc>
                          <a:spcPts val="2635"/>
                        </a:lnSpc>
                        <a:buFont typeface="Wingdings"/>
                        <a:buChar char=""/>
                        <a:tabLst>
                          <a:tab pos="471170" algn="l"/>
                          <a:tab pos="471805" algn="l"/>
                        </a:tabLst>
                      </a:pPr>
                      <a:r>
                        <a:rPr sz="2400" spc="-45" dirty="0">
                          <a:solidFill>
                            <a:srgbClr val="001F5F"/>
                          </a:solidFill>
                          <a:latin typeface="Times New Roman"/>
                          <a:cs typeface="Times New Roman"/>
                        </a:rPr>
                        <a:t>CTAB</a:t>
                      </a:r>
                      <a:endParaRPr sz="2400" dirty="0">
                        <a:latin typeface="Times New Roman"/>
                        <a:cs typeface="Times New Roman"/>
                      </a:endParaRPr>
                    </a:p>
                  </a:txBody>
                  <a:tcPr marL="0" marR="0" marT="0" marB="0"/>
                </a:tc>
                <a:extLst>
                  <a:ext uri="{0D108BD9-81ED-4DB2-BD59-A6C34878D82A}">
                    <a16:rowId xmlns:a16="http://schemas.microsoft.com/office/drawing/2014/main" val="10000"/>
                  </a:ext>
                </a:extLst>
              </a:tr>
              <a:tr h="365750">
                <a:tc>
                  <a:txBody>
                    <a:bodyPr/>
                    <a:lstStyle/>
                    <a:p>
                      <a:pPr marL="471170" indent="-344805">
                        <a:lnSpc>
                          <a:spcPts val="2740"/>
                        </a:lnSpc>
                        <a:buFont typeface="Wingdings"/>
                        <a:buChar char=""/>
                        <a:tabLst>
                          <a:tab pos="471170" algn="l"/>
                          <a:tab pos="471805" algn="l"/>
                        </a:tabLst>
                      </a:pPr>
                      <a:r>
                        <a:rPr sz="2400" spc="-5" dirty="0">
                          <a:solidFill>
                            <a:srgbClr val="001F5F"/>
                          </a:solidFill>
                          <a:latin typeface="Times New Roman"/>
                          <a:cs typeface="Times New Roman"/>
                        </a:rPr>
                        <a:t>NaCl</a:t>
                      </a:r>
                      <a:endParaRPr sz="2400">
                        <a:latin typeface="Times New Roman"/>
                        <a:cs typeface="Times New Roman"/>
                      </a:endParaRPr>
                    </a:p>
                  </a:txBody>
                  <a:tcPr marL="0" marR="0" marT="0" marB="0"/>
                </a:tc>
                <a:extLst>
                  <a:ext uri="{0D108BD9-81ED-4DB2-BD59-A6C34878D82A}">
                    <a16:rowId xmlns:a16="http://schemas.microsoft.com/office/drawing/2014/main" val="10001"/>
                  </a:ext>
                </a:extLst>
              </a:tr>
              <a:tr h="366095">
                <a:tc>
                  <a:txBody>
                    <a:bodyPr/>
                    <a:lstStyle/>
                    <a:p>
                      <a:pPr marL="471170" indent="-344805">
                        <a:lnSpc>
                          <a:spcPts val="2740"/>
                        </a:lnSpc>
                        <a:buFont typeface="Wingdings"/>
                        <a:buChar char=""/>
                        <a:tabLst>
                          <a:tab pos="471170" algn="l"/>
                          <a:tab pos="471805" algn="l"/>
                        </a:tabLst>
                      </a:pPr>
                      <a:r>
                        <a:rPr sz="2400" spc="-30" dirty="0">
                          <a:solidFill>
                            <a:srgbClr val="001F5F"/>
                          </a:solidFill>
                          <a:latin typeface="Times New Roman"/>
                          <a:cs typeface="Times New Roman"/>
                        </a:rPr>
                        <a:t>Tris </a:t>
                      </a:r>
                      <a:r>
                        <a:rPr sz="2400" spc="-10" dirty="0">
                          <a:solidFill>
                            <a:srgbClr val="001F5F"/>
                          </a:solidFill>
                          <a:latin typeface="Times New Roman"/>
                          <a:cs typeface="Times New Roman"/>
                        </a:rPr>
                        <a:t>HCL(pH </a:t>
                      </a:r>
                      <a:r>
                        <a:rPr sz="2400" dirty="0">
                          <a:solidFill>
                            <a:srgbClr val="001F5F"/>
                          </a:solidFill>
                          <a:latin typeface="Times New Roman"/>
                          <a:cs typeface="Times New Roman"/>
                        </a:rPr>
                        <a:t>-</a:t>
                      </a:r>
                      <a:r>
                        <a:rPr sz="2400" spc="80" dirty="0">
                          <a:solidFill>
                            <a:srgbClr val="001F5F"/>
                          </a:solidFill>
                          <a:latin typeface="Times New Roman"/>
                          <a:cs typeface="Times New Roman"/>
                        </a:rPr>
                        <a:t> </a:t>
                      </a:r>
                      <a:r>
                        <a:rPr sz="2400" spc="-5" dirty="0">
                          <a:solidFill>
                            <a:srgbClr val="001F5F"/>
                          </a:solidFill>
                          <a:latin typeface="Times New Roman"/>
                          <a:cs typeface="Times New Roman"/>
                        </a:rPr>
                        <a:t>8.0)</a:t>
                      </a:r>
                      <a:endParaRPr sz="2400">
                        <a:latin typeface="Times New Roman"/>
                        <a:cs typeface="Times New Roman"/>
                      </a:endParaRPr>
                    </a:p>
                  </a:txBody>
                  <a:tcPr marL="0" marR="0" marT="0" marB="0"/>
                </a:tc>
                <a:extLst>
                  <a:ext uri="{0D108BD9-81ED-4DB2-BD59-A6C34878D82A}">
                    <a16:rowId xmlns:a16="http://schemas.microsoft.com/office/drawing/2014/main" val="10002"/>
                  </a:ext>
                </a:extLst>
              </a:tr>
              <a:tr h="365755">
                <a:tc>
                  <a:txBody>
                    <a:bodyPr/>
                    <a:lstStyle/>
                    <a:p>
                      <a:pPr marL="471170" indent="-344805">
                        <a:lnSpc>
                          <a:spcPts val="2740"/>
                        </a:lnSpc>
                        <a:buFont typeface="Wingdings"/>
                        <a:buChar char=""/>
                        <a:tabLst>
                          <a:tab pos="471170" algn="l"/>
                          <a:tab pos="471805" algn="l"/>
                        </a:tabLst>
                      </a:pPr>
                      <a:r>
                        <a:rPr sz="2400" spc="-55" dirty="0">
                          <a:solidFill>
                            <a:srgbClr val="001F5F"/>
                          </a:solidFill>
                          <a:latin typeface="Times New Roman"/>
                          <a:cs typeface="Times New Roman"/>
                        </a:rPr>
                        <a:t>EDTA </a:t>
                      </a:r>
                      <a:r>
                        <a:rPr sz="2400" spc="-5" dirty="0">
                          <a:solidFill>
                            <a:srgbClr val="001F5F"/>
                          </a:solidFill>
                          <a:latin typeface="Times New Roman"/>
                          <a:cs typeface="Times New Roman"/>
                        </a:rPr>
                        <a:t>(pH -8.0</a:t>
                      </a:r>
                      <a:r>
                        <a:rPr sz="2400" spc="-65" dirty="0">
                          <a:solidFill>
                            <a:srgbClr val="001F5F"/>
                          </a:solidFill>
                          <a:latin typeface="Times New Roman"/>
                          <a:cs typeface="Times New Roman"/>
                        </a:rPr>
                        <a:t> </a:t>
                      </a:r>
                      <a:r>
                        <a:rPr sz="2400" dirty="0">
                          <a:solidFill>
                            <a:srgbClr val="001F5F"/>
                          </a:solidFill>
                          <a:latin typeface="Times New Roman"/>
                          <a:cs typeface="Times New Roman"/>
                        </a:rPr>
                        <a:t>)</a:t>
                      </a:r>
                      <a:endParaRPr sz="2400">
                        <a:latin typeface="Times New Roman"/>
                        <a:cs typeface="Times New Roman"/>
                      </a:endParaRPr>
                    </a:p>
                  </a:txBody>
                  <a:tcPr marL="0" marR="0" marT="0" marB="0"/>
                </a:tc>
                <a:extLst>
                  <a:ext uri="{0D108BD9-81ED-4DB2-BD59-A6C34878D82A}">
                    <a16:rowId xmlns:a16="http://schemas.microsoft.com/office/drawing/2014/main" val="10003"/>
                  </a:ext>
                </a:extLst>
              </a:tr>
              <a:tr h="366082">
                <a:tc>
                  <a:txBody>
                    <a:bodyPr/>
                    <a:lstStyle/>
                    <a:p>
                      <a:pPr marL="471170" indent="-344805">
                        <a:lnSpc>
                          <a:spcPts val="2740"/>
                        </a:lnSpc>
                        <a:buFont typeface="Wingdings"/>
                        <a:buChar char=""/>
                        <a:tabLst>
                          <a:tab pos="471170" algn="l"/>
                          <a:tab pos="471805" algn="l"/>
                        </a:tabLst>
                      </a:pPr>
                      <a:r>
                        <a:rPr sz="2400" spc="-5" dirty="0">
                          <a:solidFill>
                            <a:srgbClr val="001F5F"/>
                          </a:solidFill>
                          <a:latin typeface="Times New Roman"/>
                          <a:cs typeface="Times New Roman"/>
                        </a:rPr>
                        <a:t>β-mercaptoethanol</a:t>
                      </a:r>
                      <a:endParaRPr sz="2400">
                        <a:latin typeface="Times New Roman"/>
                        <a:cs typeface="Times New Roman"/>
                      </a:endParaRPr>
                    </a:p>
                  </a:txBody>
                  <a:tcPr marL="0" marR="0" marT="0" marB="0"/>
                </a:tc>
                <a:extLst>
                  <a:ext uri="{0D108BD9-81ED-4DB2-BD59-A6C34878D82A}">
                    <a16:rowId xmlns:a16="http://schemas.microsoft.com/office/drawing/2014/main" val="10004"/>
                  </a:ext>
                </a:extLst>
              </a:tr>
              <a:tr h="352961">
                <a:tc>
                  <a:txBody>
                    <a:bodyPr/>
                    <a:lstStyle/>
                    <a:p>
                      <a:pPr marL="471170" indent="-344805">
                        <a:lnSpc>
                          <a:spcPts val="2680"/>
                        </a:lnSpc>
                        <a:buFont typeface="Wingdings"/>
                        <a:buChar char=""/>
                        <a:tabLst>
                          <a:tab pos="471170" algn="l"/>
                          <a:tab pos="471805" algn="l"/>
                        </a:tabLst>
                      </a:pPr>
                      <a:r>
                        <a:rPr sz="2400" spc="-5" dirty="0">
                          <a:solidFill>
                            <a:srgbClr val="001F5F"/>
                          </a:solidFill>
                          <a:latin typeface="Times New Roman"/>
                          <a:cs typeface="Times New Roman"/>
                        </a:rPr>
                        <a:t>Chloroform-isoamyl</a:t>
                      </a:r>
                      <a:r>
                        <a:rPr sz="2400" spc="15" dirty="0">
                          <a:solidFill>
                            <a:srgbClr val="001F5F"/>
                          </a:solidFill>
                          <a:latin typeface="Times New Roman"/>
                          <a:cs typeface="Times New Roman"/>
                        </a:rPr>
                        <a:t> </a:t>
                      </a:r>
                      <a:r>
                        <a:rPr sz="2400" spc="-5" dirty="0">
                          <a:solidFill>
                            <a:srgbClr val="001F5F"/>
                          </a:solidFill>
                          <a:latin typeface="Times New Roman"/>
                          <a:cs typeface="Times New Roman"/>
                        </a:rPr>
                        <a:t>alcohol</a:t>
                      </a:r>
                      <a:endParaRPr sz="2400" dirty="0">
                        <a:latin typeface="Times New Roman"/>
                        <a:cs typeface="Times New Roman"/>
                      </a:endParaRPr>
                    </a:p>
                  </a:txBody>
                  <a:tcPr marL="0" marR="0" marT="0" marB="0"/>
                </a:tc>
                <a:extLst>
                  <a:ext uri="{0D108BD9-81ED-4DB2-BD59-A6C34878D82A}">
                    <a16:rowId xmlns:a16="http://schemas.microsoft.com/office/drawing/2014/main" val="10005"/>
                  </a:ext>
                </a:extLst>
              </a:tr>
            </a:tbl>
          </a:graphicData>
        </a:graphic>
      </p:graphicFrame>
      <p:sp>
        <p:nvSpPr>
          <p:cNvPr id="4" name="object 4"/>
          <p:cNvSpPr txBox="1">
            <a:spLocks noGrp="1"/>
          </p:cNvSpPr>
          <p:nvPr>
            <p:ph type="title"/>
          </p:nvPr>
        </p:nvSpPr>
        <p:spPr>
          <a:xfrm>
            <a:off x="2286000" y="395682"/>
            <a:ext cx="2937510" cy="458459"/>
          </a:xfrm>
          <a:prstGeom prst="rect">
            <a:avLst/>
          </a:prstGeom>
        </p:spPr>
        <p:txBody>
          <a:bodyPr vert="horz" wrap="square" lIns="0" tIns="12065" rIns="0" bIns="0" rtlCol="0" anchor="ctr">
            <a:spAutoFit/>
          </a:bodyPr>
          <a:lstStyle/>
          <a:p>
            <a:pPr marL="12700">
              <a:lnSpc>
                <a:spcPct val="100000"/>
              </a:lnSpc>
              <a:spcBef>
                <a:spcPts val="95"/>
              </a:spcBef>
            </a:pPr>
            <a:r>
              <a:rPr sz="2900" b="1" spc="-10">
                <a:solidFill>
                  <a:srgbClr val="FF0000"/>
                </a:solidFill>
                <a:latin typeface="Times New Roman" pitchFamily="18" charset="0"/>
                <a:cs typeface="Times New Roman" pitchFamily="18" charset="0"/>
              </a:rPr>
              <a:t>Instruments</a:t>
            </a:r>
            <a:endParaRPr sz="2900" b="1">
              <a:solidFill>
                <a:srgbClr val="FF0000"/>
              </a:solidFill>
              <a:latin typeface="Times New Roman" pitchFamily="18" charset="0"/>
              <a:cs typeface="Times New Roman" pitchFamily="18" charset="0"/>
            </a:endParaRPr>
          </a:p>
        </p:txBody>
      </p:sp>
      <p:sp>
        <p:nvSpPr>
          <p:cNvPr id="5" name="object 5"/>
          <p:cNvSpPr txBox="1"/>
          <p:nvPr/>
        </p:nvSpPr>
        <p:spPr>
          <a:xfrm>
            <a:off x="2669844" y="993776"/>
            <a:ext cx="3962400" cy="3159839"/>
          </a:xfrm>
          <a:prstGeom prst="rect">
            <a:avLst/>
          </a:prstGeom>
        </p:spPr>
        <p:txBody>
          <a:bodyPr vert="horz" wrap="square" lIns="0" tIns="12700" rIns="0" bIns="0" rtlCol="0">
            <a:spAutoFit/>
          </a:bodyPr>
          <a:lstStyle/>
          <a:p>
            <a:pPr marL="363220" indent="-351155">
              <a:spcBef>
                <a:spcPts val="100"/>
              </a:spcBef>
              <a:buFont typeface="Wingdings"/>
              <a:buChar char=""/>
              <a:tabLst>
                <a:tab pos="363220" algn="l"/>
                <a:tab pos="363855" algn="l"/>
              </a:tabLst>
            </a:pPr>
            <a:r>
              <a:rPr sz="2400" spc="-5" dirty="0">
                <a:solidFill>
                  <a:srgbClr val="001F5F"/>
                </a:solidFill>
                <a:latin typeface="Times New Roman"/>
                <a:cs typeface="Times New Roman"/>
              </a:rPr>
              <a:t>Autoclave</a:t>
            </a:r>
            <a:endParaRPr sz="2400" dirty="0">
              <a:latin typeface="Times New Roman"/>
              <a:cs typeface="Times New Roman"/>
            </a:endParaRPr>
          </a:p>
          <a:p>
            <a:pPr marL="381635" indent="-369570">
              <a:buFont typeface="Wingdings"/>
              <a:buChar char=""/>
              <a:tabLst>
                <a:tab pos="381635" algn="l"/>
                <a:tab pos="382270" algn="l"/>
              </a:tabLst>
            </a:pPr>
            <a:r>
              <a:rPr sz="2400" spc="-10" dirty="0">
                <a:solidFill>
                  <a:srgbClr val="001F5F"/>
                </a:solidFill>
                <a:latin typeface="Times New Roman"/>
                <a:cs typeface="Times New Roman"/>
              </a:rPr>
              <a:t>Refrigerator</a:t>
            </a:r>
            <a:endParaRPr sz="2400" dirty="0">
              <a:latin typeface="Times New Roman"/>
              <a:cs typeface="Times New Roman"/>
            </a:endParaRPr>
          </a:p>
          <a:p>
            <a:pPr marL="381635" indent="-369570">
              <a:buFont typeface="Wingdings"/>
              <a:buChar char=""/>
              <a:tabLst>
                <a:tab pos="381635" algn="l"/>
                <a:tab pos="382270" algn="l"/>
              </a:tabLst>
            </a:pPr>
            <a:r>
              <a:rPr sz="2400" spc="-5" dirty="0">
                <a:solidFill>
                  <a:srgbClr val="001F5F"/>
                </a:solidFill>
                <a:latin typeface="Times New Roman"/>
                <a:cs typeface="Times New Roman"/>
              </a:rPr>
              <a:t>Double </a:t>
            </a:r>
            <a:r>
              <a:rPr sz="2400" dirty="0">
                <a:solidFill>
                  <a:srgbClr val="001F5F"/>
                </a:solidFill>
                <a:latin typeface="Times New Roman"/>
                <a:cs typeface="Times New Roman"/>
              </a:rPr>
              <a:t>distilled</a:t>
            </a:r>
            <a:r>
              <a:rPr sz="2400" spc="-50" dirty="0">
                <a:solidFill>
                  <a:srgbClr val="001F5F"/>
                </a:solidFill>
                <a:latin typeface="Times New Roman"/>
                <a:cs typeface="Times New Roman"/>
              </a:rPr>
              <a:t> </a:t>
            </a:r>
            <a:r>
              <a:rPr sz="2400" dirty="0">
                <a:solidFill>
                  <a:srgbClr val="001F5F"/>
                </a:solidFill>
                <a:latin typeface="Times New Roman"/>
                <a:cs typeface="Times New Roman"/>
              </a:rPr>
              <a:t>unit</a:t>
            </a:r>
            <a:endParaRPr sz="2400" dirty="0">
              <a:latin typeface="Times New Roman"/>
              <a:cs typeface="Times New Roman"/>
            </a:endParaRPr>
          </a:p>
          <a:p>
            <a:pPr marL="381635" indent="-369570">
              <a:spcBef>
                <a:spcPts val="5"/>
              </a:spcBef>
              <a:buFont typeface="Wingdings"/>
              <a:buChar char=""/>
              <a:tabLst>
                <a:tab pos="381635" algn="l"/>
                <a:tab pos="382270" algn="l"/>
              </a:tabLst>
            </a:pPr>
            <a:r>
              <a:rPr sz="2400" spc="-10" dirty="0">
                <a:solidFill>
                  <a:srgbClr val="001F5F"/>
                </a:solidFill>
                <a:latin typeface="Times New Roman"/>
                <a:cs typeface="Times New Roman"/>
              </a:rPr>
              <a:t>Gel </a:t>
            </a:r>
            <a:r>
              <a:rPr sz="2400" spc="-5" dirty="0">
                <a:solidFill>
                  <a:srgbClr val="001F5F"/>
                </a:solidFill>
                <a:latin typeface="Times New Roman"/>
                <a:cs typeface="Times New Roman"/>
              </a:rPr>
              <a:t>electrophoresis</a:t>
            </a:r>
            <a:r>
              <a:rPr sz="2400" spc="15" dirty="0">
                <a:solidFill>
                  <a:srgbClr val="001F5F"/>
                </a:solidFill>
                <a:latin typeface="Times New Roman"/>
                <a:cs typeface="Times New Roman"/>
              </a:rPr>
              <a:t> </a:t>
            </a:r>
            <a:r>
              <a:rPr sz="2400" spc="-5" dirty="0">
                <a:solidFill>
                  <a:srgbClr val="001F5F"/>
                </a:solidFill>
                <a:latin typeface="Times New Roman"/>
                <a:cs typeface="Times New Roman"/>
              </a:rPr>
              <a:t>assembly</a:t>
            </a:r>
            <a:endParaRPr sz="2400" dirty="0">
              <a:latin typeface="Times New Roman"/>
              <a:cs typeface="Times New Roman"/>
            </a:endParaRPr>
          </a:p>
          <a:p>
            <a:pPr marL="381635" indent="-369570">
              <a:buFont typeface="Wingdings"/>
              <a:buChar char=""/>
              <a:tabLst>
                <a:tab pos="381635" algn="l"/>
                <a:tab pos="382270" algn="l"/>
              </a:tabLst>
            </a:pPr>
            <a:r>
              <a:rPr sz="2400" spc="-5" dirty="0">
                <a:solidFill>
                  <a:srgbClr val="001F5F"/>
                </a:solidFill>
                <a:latin typeface="Times New Roman"/>
                <a:cs typeface="Times New Roman"/>
              </a:rPr>
              <a:t>Microwave</a:t>
            </a:r>
            <a:r>
              <a:rPr sz="2400" spc="5" dirty="0">
                <a:solidFill>
                  <a:srgbClr val="001F5F"/>
                </a:solidFill>
                <a:latin typeface="Times New Roman"/>
                <a:cs typeface="Times New Roman"/>
              </a:rPr>
              <a:t> </a:t>
            </a:r>
            <a:r>
              <a:rPr sz="2400" spc="-5" dirty="0">
                <a:solidFill>
                  <a:srgbClr val="001F5F"/>
                </a:solidFill>
                <a:latin typeface="Times New Roman"/>
                <a:cs typeface="Times New Roman"/>
              </a:rPr>
              <a:t>oven</a:t>
            </a:r>
            <a:endParaRPr sz="2400" dirty="0">
              <a:latin typeface="Times New Roman"/>
              <a:cs typeface="Times New Roman"/>
            </a:endParaRPr>
          </a:p>
          <a:p>
            <a:pPr marL="381635" indent="-369570">
              <a:buFont typeface="Wingdings"/>
              <a:buChar char=""/>
              <a:tabLst>
                <a:tab pos="381635" algn="l"/>
                <a:tab pos="382270" algn="l"/>
              </a:tabLst>
            </a:pPr>
            <a:r>
              <a:rPr sz="2400" spc="-25" dirty="0">
                <a:solidFill>
                  <a:srgbClr val="001F5F"/>
                </a:solidFill>
                <a:latin typeface="Times New Roman"/>
                <a:cs typeface="Times New Roman"/>
              </a:rPr>
              <a:t>Ice </a:t>
            </a:r>
            <a:r>
              <a:rPr sz="2400" spc="-5" dirty="0">
                <a:solidFill>
                  <a:srgbClr val="001F5F"/>
                </a:solidFill>
                <a:latin typeface="Times New Roman"/>
                <a:cs typeface="Times New Roman"/>
              </a:rPr>
              <a:t>flaker</a:t>
            </a:r>
            <a:r>
              <a:rPr sz="2400" spc="30" dirty="0">
                <a:solidFill>
                  <a:srgbClr val="001F5F"/>
                </a:solidFill>
                <a:latin typeface="Times New Roman"/>
                <a:cs typeface="Times New Roman"/>
              </a:rPr>
              <a:t> </a:t>
            </a:r>
            <a:r>
              <a:rPr sz="2400" spc="-5" dirty="0">
                <a:solidFill>
                  <a:srgbClr val="001F5F"/>
                </a:solidFill>
                <a:latin typeface="Times New Roman"/>
                <a:cs typeface="Times New Roman"/>
              </a:rPr>
              <a:t>machine</a:t>
            </a:r>
            <a:endParaRPr sz="2400" dirty="0">
              <a:latin typeface="Times New Roman"/>
              <a:cs typeface="Times New Roman"/>
            </a:endParaRPr>
          </a:p>
          <a:p>
            <a:pPr marL="381635" indent="-369570">
              <a:buFont typeface="Wingdings"/>
              <a:buChar char=""/>
              <a:tabLst>
                <a:tab pos="381635" algn="l"/>
                <a:tab pos="382270" algn="l"/>
              </a:tabLst>
            </a:pPr>
            <a:r>
              <a:rPr sz="2400" spc="-5" dirty="0">
                <a:solidFill>
                  <a:srgbClr val="001F5F"/>
                </a:solidFill>
                <a:latin typeface="Times New Roman"/>
                <a:cs typeface="Times New Roman"/>
              </a:rPr>
              <a:t> water</a:t>
            </a:r>
            <a:r>
              <a:rPr sz="2400" spc="-75" dirty="0">
                <a:solidFill>
                  <a:srgbClr val="001F5F"/>
                </a:solidFill>
                <a:latin typeface="Times New Roman"/>
                <a:cs typeface="Times New Roman"/>
              </a:rPr>
              <a:t> </a:t>
            </a:r>
            <a:r>
              <a:rPr sz="2400" spc="-5" dirty="0">
                <a:solidFill>
                  <a:srgbClr val="001F5F"/>
                </a:solidFill>
                <a:latin typeface="Times New Roman"/>
                <a:cs typeface="Times New Roman"/>
              </a:rPr>
              <a:t>bath</a:t>
            </a:r>
            <a:endParaRPr sz="2400" dirty="0">
              <a:latin typeface="Times New Roman"/>
              <a:cs typeface="Times New Roman"/>
            </a:endParaRPr>
          </a:p>
          <a:p>
            <a:pPr marL="241300">
              <a:spcBef>
                <a:spcPts val="930"/>
              </a:spcBef>
            </a:pPr>
            <a:r>
              <a:rPr sz="2900" b="1" spc="-10" dirty="0">
                <a:solidFill>
                  <a:srgbClr val="FF0000"/>
                </a:solidFill>
                <a:latin typeface="Times New Roman" pitchFamily="18" charset="0"/>
                <a:cs typeface="Times New Roman" pitchFamily="18" charset="0"/>
              </a:rPr>
              <a:t>Chemicals</a:t>
            </a:r>
            <a:endParaRPr sz="2900" b="1" dirty="0">
              <a:solidFill>
                <a:srgbClr val="FF0000"/>
              </a:solidFill>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09800" y="-213854"/>
            <a:ext cx="7772400" cy="1255728"/>
          </a:xfrm>
          <a:prstGeom prst="rect">
            <a:avLst/>
          </a:prstGeom>
        </p:spPr>
        <p:txBody>
          <a:bodyPr wrap="square">
            <a:spAutoFit/>
          </a:bodyPr>
          <a:lstStyle/>
          <a:p>
            <a:br>
              <a:rPr lang="en-IN" sz="2800" b="1" dirty="0">
                <a:solidFill>
                  <a:srgbClr val="FF0000"/>
                </a:solidFill>
                <a:latin typeface="Times New Roman" pitchFamily="18" charset="0"/>
                <a:cs typeface="Times New Roman" pitchFamily="18" charset="0"/>
              </a:rPr>
            </a:br>
            <a:br>
              <a:rPr lang="en-IN" sz="2800" b="1" dirty="0">
                <a:solidFill>
                  <a:srgbClr val="FF0000"/>
                </a:solidFill>
                <a:latin typeface="Times New Roman" pitchFamily="18" charset="0"/>
                <a:cs typeface="Times New Roman" pitchFamily="18" charset="0"/>
              </a:rPr>
            </a:br>
            <a:r>
              <a:rPr lang="en-IN" sz="2800" b="1" dirty="0">
                <a:solidFill>
                  <a:srgbClr val="FF0000"/>
                </a:solidFill>
                <a:latin typeface="Times New Roman" pitchFamily="18" charset="0"/>
                <a:cs typeface="Times New Roman" pitchFamily="18" charset="0"/>
              </a:rPr>
              <a:t>II. METHODOLOGY</a:t>
            </a:r>
          </a:p>
        </p:txBody>
      </p:sp>
      <p:sp>
        <p:nvSpPr>
          <p:cNvPr id="3" name="Content Placeholder 2"/>
          <p:cNvSpPr>
            <a:spLocks noGrp="1"/>
          </p:cNvSpPr>
          <p:nvPr>
            <p:ph idx="1"/>
          </p:nvPr>
        </p:nvSpPr>
        <p:spPr>
          <a:xfrm>
            <a:off x="1828800" y="762000"/>
            <a:ext cx="8686800" cy="5181600"/>
          </a:xfrm>
        </p:spPr>
        <p:txBody>
          <a:bodyPr>
            <a:normAutofit/>
          </a:bodyPr>
          <a:lstStyle/>
          <a:p>
            <a:pPr marL="342900" lvl="1" indent="-342900" algn="just">
              <a:buNone/>
            </a:pPr>
            <a:endParaRPr lang="en-US" sz="2200" b="1" dirty="0">
              <a:solidFill>
                <a:srgbClr val="B8089F"/>
              </a:solidFill>
              <a:latin typeface="Times New Roman" pitchFamily="18" charset="0"/>
              <a:cs typeface="Times New Roman" pitchFamily="18" charset="0"/>
            </a:endParaRPr>
          </a:p>
          <a:p>
            <a:pPr marL="342900" lvl="1" indent="-342900" algn="just">
              <a:buNone/>
            </a:pPr>
            <a:endParaRPr lang="en-US" sz="2200" b="1" dirty="0">
              <a:solidFill>
                <a:srgbClr val="B8089F"/>
              </a:solidFill>
              <a:latin typeface="Times New Roman" pitchFamily="18" charset="0"/>
              <a:cs typeface="Times New Roman" pitchFamily="18" charset="0"/>
            </a:endParaRPr>
          </a:p>
          <a:p>
            <a:pPr marL="342900" lvl="1" indent="-342900" algn="just">
              <a:buNone/>
            </a:pPr>
            <a:r>
              <a:rPr lang="en-US" sz="2200" b="1" dirty="0">
                <a:solidFill>
                  <a:srgbClr val="B8089F"/>
                </a:solidFill>
                <a:latin typeface="Times New Roman" pitchFamily="18" charset="0"/>
                <a:cs typeface="Times New Roman" pitchFamily="18" charset="0"/>
              </a:rPr>
              <a:t>a) </a:t>
            </a:r>
            <a:r>
              <a:rPr lang="en-US" sz="2400" b="1" dirty="0">
                <a:solidFill>
                  <a:srgbClr val="B8089F"/>
                </a:solidFill>
                <a:latin typeface="Times New Roman" pitchFamily="18" charset="0"/>
                <a:cs typeface="Times New Roman" pitchFamily="18" charset="0"/>
              </a:rPr>
              <a:t>Germination of Soybean seeds</a:t>
            </a:r>
            <a:endParaRPr lang="en-US" b="1" dirty="0">
              <a:solidFill>
                <a:srgbClr val="B8089F"/>
              </a:solidFill>
              <a:latin typeface="Times New Roman" pitchFamily="18" charset="0"/>
              <a:cs typeface="Times New Roman" pitchFamily="18" charset="0"/>
            </a:endParaRPr>
          </a:p>
          <a:p>
            <a:pPr algn="just"/>
            <a:endParaRPr lang="en-US" sz="2000" dirty="0">
              <a:solidFill>
                <a:schemeClr val="tx2">
                  <a:lumMod val="75000"/>
                </a:schemeClr>
              </a:solidFill>
              <a:latin typeface="Times New Roman" pitchFamily="18" charset="0"/>
              <a:cs typeface="Times New Roman" pitchFamily="18" charset="0"/>
            </a:endParaRPr>
          </a:p>
          <a:p>
            <a:pPr marL="0" indent="0" algn="just">
              <a:buNone/>
            </a:pPr>
            <a:r>
              <a:rPr lang="en-US" sz="2400" dirty="0">
                <a:solidFill>
                  <a:schemeClr val="tx2">
                    <a:lumMod val="75000"/>
                  </a:schemeClr>
                </a:solidFill>
                <a:latin typeface="Times New Roman" pitchFamily="18" charset="0"/>
                <a:cs typeface="Times New Roman" pitchFamily="18" charset="0"/>
              </a:rPr>
              <a:t>The seeds of Soybean genotypes were washed with Running tap water to avoid contamination.</a:t>
            </a:r>
            <a:r>
              <a:rPr lang="en-US" sz="2400" b="1" dirty="0">
                <a:solidFill>
                  <a:schemeClr val="tx2">
                    <a:lumMod val="75000"/>
                  </a:schemeClr>
                </a:solidFill>
                <a:latin typeface="Times New Roman" pitchFamily="18" charset="0"/>
                <a:cs typeface="Times New Roman" pitchFamily="18" charset="0"/>
              </a:rPr>
              <a:t> </a:t>
            </a:r>
            <a:r>
              <a:rPr lang="en-US" sz="2400" dirty="0">
                <a:solidFill>
                  <a:schemeClr val="tx2">
                    <a:lumMod val="75000"/>
                  </a:schemeClr>
                </a:solidFill>
                <a:latin typeface="Times New Roman" pitchFamily="18" charset="0"/>
                <a:cs typeface="Times New Roman" pitchFamily="18" charset="0"/>
              </a:rPr>
              <a:t>After washing clean and round seeds of each genotype will be planted in plastic tray in Laboratory</a:t>
            </a:r>
            <a:r>
              <a:rPr lang="en-US" sz="2400" dirty="0">
                <a:latin typeface="Times New Roman" pitchFamily="18" charset="0"/>
                <a:cs typeface="Times New Roman" pitchFamily="18"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838200"/>
            <a:ext cx="8458200" cy="396904"/>
          </a:xfrm>
          <a:prstGeom prst="rect">
            <a:avLst/>
          </a:prstGeom>
        </p:spPr>
        <p:txBody>
          <a:bodyPr vert="horz" wrap="square" lIns="0" tIns="12065" rIns="0" bIns="0" rtlCol="0" anchor="ctr">
            <a:spAutoFit/>
          </a:bodyPr>
          <a:lstStyle/>
          <a:p>
            <a:pPr marL="12700">
              <a:lnSpc>
                <a:spcPct val="100000"/>
              </a:lnSpc>
              <a:spcBef>
                <a:spcPts val="95"/>
              </a:spcBef>
            </a:pPr>
            <a:r>
              <a:rPr sz="2500" b="1" spc="-5" dirty="0">
                <a:solidFill>
                  <a:srgbClr val="FF0000"/>
                </a:solidFill>
                <a:latin typeface="Times New Roman" pitchFamily="18" charset="0"/>
                <a:cs typeface="Times New Roman" pitchFamily="18" charset="0"/>
              </a:rPr>
              <a:t>Reagents </a:t>
            </a:r>
            <a:r>
              <a:rPr sz="2500" b="1" dirty="0">
                <a:solidFill>
                  <a:srgbClr val="FF0000"/>
                </a:solidFill>
                <a:latin typeface="Times New Roman" pitchFamily="18" charset="0"/>
                <a:cs typeface="Times New Roman" pitchFamily="18" charset="0"/>
              </a:rPr>
              <a:t>of </a:t>
            </a:r>
            <a:r>
              <a:rPr sz="2500" b="1" spc="-5" dirty="0">
                <a:solidFill>
                  <a:srgbClr val="FF0000"/>
                </a:solidFill>
                <a:latin typeface="Times New Roman" pitchFamily="18" charset="0"/>
                <a:cs typeface="Times New Roman" pitchFamily="18" charset="0"/>
              </a:rPr>
              <a:t> DNA Extraction</a:t>
            </a:r>
            <a:r>
              <a:rPr sz="2500" b="1" spc="-315" dirty="0">
                <a:solidFill>
                  <a:srgbClr val="FF0000"/>
                </a:solidFill>
                <a:latin typeface="Times New Roman" pitchFamily="18" charset="0"/>
                <a:cs typeface="Times New Roman" pitchFamily="18" charset="0"/>
              </a:rPr>
              <a:t> </a:t>
            </a:r>
            <a:r>
              <a:rPr sz="2500" b="1" spc="-5" dirty="0">
                <a:solidFill>
                  <a:srgbClr val="FF0000"/>
                </a:solidFill>
                <a:latin typeface="Times New Roman" pitchFamily="18" charset="0"/>
                <a:cs typeface="Times New Roman" pitchFamily="18" charset="0"/>
              </a:rPr>
              <a:t>Buffer</a:t>
            </a:r>
            <a:r>
              <a:rPr lang="en-IN" sz="2500" b="1" spc="-5" dirty="0">
                <a:solidFill>
                  <a:srgbClr val="FF0000"/>
                </a:solidFill>
                <a:latin typeface="Times New Roman" pitchFamily="18" charset="0"/>
                <a:cs typeface="Times New Roman" pitchFamily="18" charset="0"/>
              </a:rPr>
              <a:t> stock solution </a:t>
            </a:r>
            <a:endParaRPr sz="2500" b="1" spc="-5" dirty="0">
              <a:solidFill>
                <a:srgbClr val="FF0000"/>
              </a:solidFill>
              <a:latin typeface="Times New Roman" pitchFamily="18" charset="0"/>
              <a:cs typeface="Times New Roman" pitchFamily="18" charset="0"/>
            </a:endParaRPr>
          </a:p>
        </p:txBody>
      </p:sp>
      <p:graphicFrame>
        <p:nvGraphicFramePr>
          <p:cNvPr id="5" name="Table 4">
            <a:extLst>
              <a:ext uri="{FF2B5EF4-FFF2-40B4-BE49-F238E27FC236}">
                <a16:creationId xmlns:a16="http://schemas.microsoft.com/office/drawing/2014/main" id="{454D7A6C-3797-7997-4458-9089C3898C25}"/>
              </a:ext>
            </a:extLst>
          </p:cNvPr>
          <p:cNvGraphicFramePr>
            <a:graphicFrameLocks noGrp="1"/>
          </p:cNvGraphicFramePr>
          <p:nvPr>
            <p:extLst>
              <p:ext uri="{D42A27DB-BD31-4B8C-83A1-F6EECF244321}">
                <p14:modId xmlns:p14="http://schemas.microsoft.com/office/powerpoint/2010/main" val="2416009158"/>
              </p:ext>
            </p:extLst>
          </p:nvPr>
        </p:nvGraphicFramePr>
        <p:xfrm>
          <a:off x="1828801" y="1295400"/>
          <a:ext cx="8610601" cy="5444760"/>
        </p:xfrm>
        <a:graphic>
          <a:graphicData uri="http://schemas.openxmlformats.org/drawingml/2006/table">
            <a:tbl>
              <a:tblPr firstRow="1" firstCol="1" lastRow="1" lastCol="1" bandRow="1" bandCol="1">
                <a:tableStyleId>{E269D01E-BC32-4049-B463-5C60D7B0CCD2}</a:tableStyleId>
              </a:tblPr>
              <a:tblGrid>
                <a:gridCol w="1816427">
                  <a:extLst>
                    <a:ext uri="{9D8B030D-6E8A-4147-A177-3AD203B41FA5}">
                      <a16:colId xmlns:a16="http://schemas.microsoft.com/office/drawing/2014/main" val="1129936557"/>
                    </a:ext>
                  </a:extLst>
                </a:gridCol>
                <a:gridCol w="4169721">
                  <a:extLst>
                    <a:ext uri="{9D8B030D-6E8A-4147-A177-3AD203B41FA5}">
                      <a16:colId xmlns:a16="http://schemas.microsoft.com/office/drawing/2014/main" val="3645114448"/>
                    </a:ext>
                  </a:extLst>
                </a:gridCol>
                <a:gridCol w="2624453">
                  <a:extLst>
                    <a:ext uri="{9D8B030D-6E8A-4147-A177-3AD203B41FA5}">
                      <a16:colId xmlns:a16="http://schemas.microsoft.com/office/drawing/2014/main" val="2377617933"/>
                    </a:ext>
                  </a:extLst>
                </a:gridCol>
              </a:tblGrid>
              <a:tr h="649417">
                <a:tc>
                  <a:txBody>
                    <a:bodyPr/>
                    <a:lstStyle/>
                    <a:p>
                      <a:pPr marL="308610" marR="304165" algn="ctr">
                        <a:lnSpc>
                          <a:spcPts val="1375"/>
                        </a:lnSpc>
                        <a:spcAft>
                          <a:spcPts val="0"/>
                        </a:spcAft>
                      </a:pPr>
                      <a:r>
                        <a:rPr lang="en-US" sz="1600" dirty="0">
                          <a:effectLst/>
                        </a:rPr>
                        <a:t>Sr</a:t>
                      </a:r>
                      <a:r>
                        <a:rPr lang="en-US" sz="1600" spc="-10" dirty="0">
                          <a:effectLst/>
                        </a:rPr>
                        <a:t> </a:t>
                      </a:r>
                      <a:r>
                        <a:rPr lang="en-US" sz="1600" dirty="0">
                          <a:effectLst/>
                        </a:rPr>
                        <a:t>No.</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52120" marR="445135" algn="ctr">
                        <a:lnSpc>
                          <a:spcPts val="1375"/>
                        </a:lnSpc>
                        <a:spcAft>
                          <a:spcPts val="0"/>
                        </a:spcAft>
                      </a:pPr>
                      <a:r>
                        <a:rPr lang="en-US" sz="1600" dirty="0">
                          <a:effectLst/>
                        </a:rPr>
                        <a:t>Components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70180" marR="168275" algn="ctr">
                        <a:lnSpc>
                          <a:spcPts val="1375"/>
                        </a:lnSpc>
                        <a:spcAft>
                          <a:spcPts val="0"/>
                        </a:spcAft>
                      </a:pPr>
                      <a:r>
                        <a:rPr lang="en-US" sz="1600">
                          <a:effectLst/>
                        </a:rPr>
                        <a:t>Quantity</a:t>
                      </a:r>
                      <a:r>
                        <a:rPr lang="en-US" sz="1600" spc="-5">
                          <a:effectLst/>
                        </a:rPr>
                        <a:t> </a:t>
                      </a:r>
                      <a:r>
                        <a:rPr lang="en-US" sz="1600">
                          <a:effectLst/>
                        </a:rPr>
                        <a:t>(100 ml)</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80956826"/>
                  </a:ext>
                </a:extLst>
              </a:tr>
              <a:tr h="646283">
                <a:tc>
                  <a:txBody>
                    <a:bodyPr/>
                    <a:lstStyle/>
                    <a:p>
                      <a:pPr marL="308610" marR="302895" algn="ctr">
                        <a:lnSpc>
                          <a:spcPts val="1375"/>
                        </a:lnSpc>
                        <a:spcAft>
                          <a:spcPts val="0"/>
                        </a:spcAft>
                      </a:pPr>
                      <a:r>
                        <a:rPr lang="en-US" sz="1600" dirty="0">
                          <a:effectLst/>
                        </a:rPr>
                        <a:t>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52120" marR="447040" algn="ctr">
                        <a:lnSpc>
                          <a:spcPts val="1375"/>
                        </a:lnSpc>
                        <a:spcAft>
                          <a:spcPts val="0"/>
                        </a:spcAft>
                      </a:pPr>
                      <a:r>
                        <a:rPr lang="en-US" sz="1600" dirty="0">
                          <a:effectLst/>
                        </a:rPr>
                        <a:t>4%</a:t>
                      </a:r>
                      <a:r>
                        <a:rPr lang="en-US" sz="1600" spc="-10" dirty="0">
                          <a:effectLst/>
                        </a:rPr>
                        <a:t> </a:t>
                      </a:r>
                      <a:r>
                        <a:rPr lang="en-US" sz="1600" dirty="0">
                          <a:effectLst/>
                        </a:rPr>
                        <a:t>CTAB</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8275" marR="168275" algn="ctr">
                        <a:lnSpc>
                          <a:spcPts val="1375"/>
                        </a:lnSpc>
                        <a:spcAft>
                          <a:spcPts val="0"/>
                        </a:spcAft>
                      </a:pPr>
                      <a:r>
                        <a:rPr lang="en-US" sz="1600">
                          <a:effectLst/>
                        </a:rPr>
                        <a:t>10 ml</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41731263"/>
                  </a:ext>
                </a:extLst>
              </a:tr>
              <a:tr h="649417">
                <a:tc>
                  <a:txBody>
                    <a:bodyPr/>
                    <a:lstStyle/>
                    <a:p>
                      <a:pPr marL="308610" marR="302895" algn="ctr">
                        <a:spcBef>
                          <a:spcPts val="5"/>
                        </a:spcBef>
                        <a:spcAft>
                          <a:spcPts val="0"/>
                        </a:spcAft>
                      </a:pPr>
                      <a:r>
                        <a:rPr lang="en-US" sz="1600">
                          <a:effectLst/>
                        </a:rPr>
                        <a:t>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52120" marR="448310" algn="ctr">
                        <a:spcBef>
                          <a:spcPts val="5"/>
                        </a:spcBef>
                        <a:spcAft>
                          <a:spcPts val="0"/>
                        </a:spcAft>
                      </a:pPr>
                      <a:r>
                        <a:rPr lang="en-US" sz="1600" dirty="0">
                          <a:effectLst/>
                        </a:rPr>
                        <a:t>4M</a:t>
                      </a:r>
                      <a:r>
                        <a:rPr lang="en-US" sz="1600" spc="290" dirty="0">
                          <a:effectLst/>
                        </a:rPr>
                        <a:t> </a:t>
                      </a:r>
                      <a:r>
                        <a:rPr lang="en-US" sz="1600" dirty="0">
                          <a:effectLst/>
                        </a:rPr>
                        <a:t>NaCl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8275" marR="168275" algn="ctr">
                        <a:spcBef>
                          <a:spcPts val="5"/>
                        </a:spcBef>
                        <a:spcAft>
                          <a:spcPts val="0"/>
                        </a:spcAft>
                      </a:pPr>
                      <a:r>
                        <a:rPr lang="en-US" sz="1600">
                          <a:effectLst/>
                        </a:rPr>
                        <a:t>35 ml</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423063488"/>
                  </a:ext>
                </a:extLst>
              </a:tr>
              <a:tr h="649417">
                <a:tc>
                  <a:txBody>
                    <a:bodyPr/>
                    <a:lstStyle/>
                    <a:p>
                      <a:pPr marL="308610" marR="302895" algn="ctr">
                        <a:lnSpc>
                          <a:spcPts val="1375"/>
                        </a:lnSpc>
                        <a:spcAft>
                          <a:spcPts val="0"/>
                        </a:spcAft>
                      </a:pPr>
                      <a:r>
                        <a:rPr lang="en-US" sz="1600">
                          <a:effectLst/>
                        </a:rPr>
                        <a:t>3.</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52120" marR="447040" algn="ctr">
                        <a:lnSpc>
                          <a:spcPts val="1375"/>
                        </a:lnSpc>
                        <a:spcAft>
                          <a:spcPts val="0"/>
                        </a:spcAft>
                      </a:pPr>
                      <a:r>
                        <a:rPr lang="en-US" sz="1600" dirty="0">
                          <a:effectLst/>
                        </a:rPr>
                        <a:t>1M</a:t>
                      </a:r>
                      <a:r>
                        <a:rPr lang="en-US" sz="1600" spc="-10" dirty="0">
                          <a:effectLst/>
                        </a:rPr>
                        <a:t> </a:t>
                      </a:r>
                      <a:r>
                        <a:rPr lang="en-US" sz="1600" dirty="0">
                          <a:effectLst/>
                        </a:rPr>
                        <a:t>Tris-HCl</a:t>
                      </a:r>
                      <a:r>
                        <a:rPr lang="en-US" sz="1600" spc="-5" dirty="0">
                          <a:effectLst/>
                        </a:rPr>
                        <a:t> </a:t>
                      </a:r>
                      <a:r>
                        <a:rPr lang="en-US" sz="1600" dirty="0">
                          <a:effectLst/>
                        </a:rPr>
                        <a:t>(pH-8.0)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8275" marR="168275" algn="ctr">
                        <a:lnSpc>
                          <a:spcPts val="1375"/>
                        </a:lnSpc>
                        <a:spcAft>
                          <a:spcPts val="0"/>
                        </a:spcAft>
                      </a:pPr>
                      <a:r>
                        <a:rPr lang="en-US" sz="1600" dirty="0">
                          <a:effectLst/>
                        </a:rPr>
                        <a:t>10 ml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00263140"/>
                  </a:ext>
                </a:extLst>
              </a:tr>
              <a:tr h="646283">
                <a:tc>
                  <a:txBody>
                    <a:bodyPr/>
                    <a:lstStyle/>
                    <a:p>
                      <a:pPr marL="308610" marR="302895" algn="ctr">
                        <a:lnSpc>
                          <a:spcPts val="1375"/>
                        </a:lnSpc>
                        <a:spcAft>
                          <a:spcPts val="0"/>
                        </a:spcAft>
                      </a:pPr>
                      <a:r>
                        <a:rPr lang="en-US" sz="1600" dirty="0">
                          <a:effectLst/>
                        </a:rPr>
                        <a:t>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27050" algn="l">
                        <a:lnSpc>
                          <a:spcPts val="1375"/>
                        </a:lnSpc>
                      </a:pPr>
                      <a:r>
                        <a:rPr lang="en-US" sz="1600" dirty="0">
                          <a:effectLst/>
                        </a:rPr>
                        <a:t>                          1</a:t>
                      </a:r>
                      <a:r>
                        <a:rPr lang="en-US" sz="1600" spc="-5" dirty="0">
                          <a:effectLst/>
                        </a:rPr>
                        <a:t> </a:t>
                      </a:r>
                      <a:r>
                        <a:rPr lang="en-US" sz="1600" dirty="0">
                          <a:effectLst/>
                        </a:rPr>
                        <a:t>M</a:t>
                      </a:r>
                      <a:r>
                        <a:rPr lang="en-US" sz="1600" spc="-5" dirty="0">
                          <a:effectLst/>
                        </a:rPr>
                        <a:t> </a:t>
                      </a:r>
                      <a:r>
                        <a:rPr lang="en-US" sz="1600" dirty="0">
                          <a:effectLst/>
                        </a:rPr>
                        <a:t>EDTA</a:t>
                      </a:r>
                      <a:r>
                        <a:rPr lang="en-US" sz="1600" spc="-5" dirty="0">
                          <a:effectLst/>
                        </a:rPr>
                        <a:t> </a:t>
                      </a:r>
                      <a:r>
                        <a:rPr lang="en-US" sz="1600" dirty="0">
                          <a:effectLst/>
                        </a:rPr>
                        <a:t>(pH-8.0)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8275" marR="168275" algn="ctr">
                        <a:lnSpc>
                          <a:spcPts val="1375"/>
                        </a:lnSpc>
                        <a:spcAft>
                          <a:spcPts val="0"/>
                        </a:spcAft>
                      </a:pPr>
                      <a:r>
                        <a:rPr lang="en-US" sz="1600" dirty="0">
                          <a:effectLst/>
                        </a:rPr>
                        <a:t>4 ml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21664899"/>
                  </a:ext>
                </a:extLst>
              </a:tr>
              <a:tr h="903539">
                <a:tc>
                  <a:txBody>
                    <a:bodyPr/>
                    <a:lstStyle/>
                    <a:p>
                      <a:pPr marL="308610" marR="302895" algn="ctr">
                        <a:spcBef>
                          <a:spcPts val="5"/>
                        </a:spcBef>
                        <a:spcAft>
                          <a:spcPts val="0"/>
                        </a:spcAft>
                      </a:pPr>
                      <a:r>
                        <a:rPr lang="en-US" sz="1600">
                          <a:effectLst/>
                        </a:rPr>
                        <a:t>5.</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52120" marR="449580" algn="ctr">
                        <a:spcBef>
                          <a:spcPts val="5"/>
                        </a:spcBef>
                        <a:spcAft>
                          <a:spcPts val="0"/>
                        </a:spcAft>
                      </a:pPr>
                      <a:r>
                        <a:rPr lang="en-US" sz="1600" dirty="0">
                          <a:effectLst/>
                        </a:rPr>
                        <a:t>0.3%</a:t>
                      </a:r>
                      <a:r>
                        <a:rPr lang="en-US" sz="1600" spc="-15" dirty="0">
                          <a:effectLst/>
                        </a:rPr>
                        <a:t> </a:t>
                      </a:r>
                      <a:r>
                        <a:rPr lang="en-US" sz="1600" dirty="0">
                          <a:effectLst/>
                        </a:rPr>
                        <a:t>β-</a:t>
                      </a:r>
                      <a:r>
                        <a:rPr lang="en-US" sz="1600" dirty="0" err="1">
                          <a:effectLst/>
                        </a:rPr>
                        <a:t>mercaptoethanol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8910" marR="168275" algn="ctr">
                        <a:spcBef>
                          <a:spcPts val="15"/>
                        </a:spcBef>
                        <a:spcAft>
                          <a:spcPts val="0"/>
                        </a:spcAft>
                      </a:pPr>
                      <a:r>
                        <a:rPr lang="en-US" sz="1600" dirty="0">
                          <a:effectLst/>
                        </a:rPr>
                        <a:t>300ml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51545835"/>
                  </a:ext>
                </a:extLst>
              </a:tr>
              <a:tr h="649417">
                <a:tc>
                  <a:txBody>
                    <a:bodyPr/>
                    <a:lstStyle/>
                    <a:p>
                      <a:pPr marL="308610" marR="302895" algn="ctr">
                        <a:lnSpc>
                          <a:spcPts val="1375"/>
                        </a:lnSpc>
                        <a:spcAft>
                          <a:spcPts val="0"/>
                        </a:spcAft>
                      </a:pPr>
                      <a:r>
                        <a:rPr lang="en-US" sz="1600">
                          <a:effectLst/>
                        </a:rPr>
                        <a:t>6.</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52120" marR="448310" algn="ctr">
                        <a:lnSpc>
                          <a:spcPts val="1375"/>
                        </a:lnSpc>
                        <a:spcAft>
                          <a:spcPts val="0"/>
                        </a:spcAft>
                      </a:pPr>
                      <a:r>
                        <a:rPr lang="en-US" sz="1600">
                          <a:effectLst/>
                        </a:rPr>
                        <a:t>3%</a:t>
                      </a:r>
                      <a:r>
                        <a:rPr lang="en-US" sz="1600" spc="-10">
                          <a:effectLst/>
                        </a:rPr>
                        <a:t> </a:t>
                      </a:r>
                      <a:r>
                        <a:rPr lang="en-US" sz="1600">
                          <a:effectLst/>
                        </a:rPr>
                        <a:t>PVP</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8910" marR="168275" algn="ctr">
                        <a:lnSpc>
                          <a:spcPts val="1375"/>
                        </a:lnSpc>
                        <a:spcAft>
                          <a:spcPts val="0"/>
                        </a:spcAft>
                      </a:pPr>
                      <a:r>
                        <a:rPr lang="en-US" sz="1600" dirty="0">
                          <a:effectLst/>
                        </a:rPr>
                        <a:t>3 gm</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18009268"/>
                  </a:ext>
                </a:extLst>
              </a:tr>
              <a:tr h="650987">
                <a:tc>
                  <a:txBody>
                    <a:bodyPr/>
                    <a:lstStyle/>
                    <a:p>
                      <a:pPr marL="308610" marR="302895" algn="ctr">
                        <a:lnSpc>
                          <a:spcPts val="1380"/>
                        </a:lnSpc>
                        <a:spcAft>
                          <a:spcPts val="0"/>
                        </a:spcAft>
                      </a:pPr>
                      <a:r>
                        <a:rPr lang="en-US" sz="1600">
                          <a:effectLst/>
                        </a:rPr>
                        <a:t>7.</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52120" marR="448945" algn="ctr">
                        <a:lnSpc>
                          <a:spcPts val="1380"/>
                        </a:lnSpc>
                        <a:spcAft>
                          <a:spcPts val="0"/>
                        </a:spcAft>
                      </a:pPr>
                      <a:r>
                        <a:rPr lang="en-US" sz="1600">
                          <a:effectLst/>
                        </a:rPr>
                        <a:t>Distilled</a:t>
                      </a:r>
                      <a:r>
                        <a:rPr lang="en-US" sz="1600" spc="-5">
                          <a:effectLst/>
                        </a:rPr>
                        <a:t> </a:t>
                      </a:r>
                      <a:r>
                        <a:rPr lang="en-US" sz="1600">
                          <a:effectLst/>
                        </a:rPr>
                        <a:t>water</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8275" marR="168275" algn="ctr">
                        <a:lnSpc>
                          <a:spcPts val="1380"/>
                        </a:lnSpc>
                        <a:spcAft>
                          <a:spcPts val="0"/>
                        </a:spcAft>
                      </a:pPr>
                      <a:r>
                        <a:rPr lang="en-US" sz="1600" dirty="0">
                          <a:effectLst/>
                        </a:rPr>
                        <a:t>41 ml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1246088"/>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276600" y="360402"/>
            <a:ext cx="5181600" cy="553998"/>
          </a:xfrm>
          <a:prstGeom prst="rect">
            <a:avLst/>
          </a:prstGeom>
          <a:noFill/>
        </p:spPr>
        <p:txBody>
          <a:bodyPr wrap="square" rtlCol="0">
            <a:spAutoFit/>
          </a:bodyPr>
          <a:lstStyle/>
          <a:p>
            <a:pPr algn="ctr"/>
            <a:r>
              <a:rPr lang="en-US" sz="3000" b="1" spc="-10" dirty="0">
                <a:solidFill>
                  <a:srgbClr val="FF0000"/>
                </a:solidFill>
                <a:latin typeface="Times New Roman"/>
                <a:cs typeface="Times New Roman"/>
              </a:rPr>
              <a:t>DNA </a:t>
            </a:r>
            <a:r>
              <a:rPr lang="en-US" sz="3000" b="1" spc="-5" dirty="0">
                <a:solidFill>
                  <a:srgbClr val="FF0000"/>
                </a:solidFill>
                <a:latin typeface="Times New Roman"/>
                <a:cs typeface="Times New Roman"/>
              </a:rPr>
              <a:t>Isolation</a:t>
            </a:r>
            <a:r>
              <a:rPr lang="en-US" sz="3000" b="1" spc="-560" dirty="0">
                <a:solidFill>
                  <a:srgbClr val="FF0000"/>
                </a:solidFill>
                <a:latin typeface="Times New Roman"/>
                <a:cs typeface="Times New Roman"/>
              </a:rPr>
              <a:t>  </a:t>
            </a:r>
            <a:r>
              <a:rPr lang="en-US" sz="3000" b="1" spc="-10" dirty="0">
                <a:solidFill>
                  <a:srgbClr val="FF0000"/>
                </a:solidFill>
                <a:latin typeface="Times New Roman"/>
                <a:cs typeface="Times New Roman"/>
              </a:rPr>
              <a:t>Protocol</a:t>
            </a:r>
            <a:endParaRPr lang="en-US" sz="3000" dirty="0">
              <a:solidFill>
                <a:srgbClr val="FF0000"/>
              </a:solidFill>
              <a:latin typeface="Times New Roman"/>
              <a:cs typeface="Times New Roman"/>
            </a:endParaRPr>
          </a:p>
        </p:txBody>
      </p:sp>
      <p:sp>
        <p:nvSpPr>
          <p:cNvPr id="17" name="TextBox 16"/>
          <p:cNvSpPr txBox="1"/>
          <p:nvPr/>
        </p:nvSpPr>
        <p:spPr>
          <a:xfrm>
            <a:off x="1905000" y="1295401"/>
            <a:ext cx="4800600" cy="1015663"/>
          </a:xfrm>
          <a:prstGeom prst="rect">
            <a:avLst/>
          </a:prstGeom>
          <a:noFill/>
        </p:spPr>
        <p:txBody>
          <a:bodyPr wrap="square" rtlCol="0">
            <a:spAutoFit/>
          </a:bodyPr>
          <a:lstStyle/>
          <a:p>
            <a:pPr algn="ctr">
              <a:spcBef>
                <a:spcPts val="1290"/>
              </a:spcBef>
            </a:pPr>
            <a:r>
              <a:rPr lang="en-US" sz="2000" b="1" dirty="0">
                <a:solidFill>
                  <a:schemeClr val="tx2">
                    <a:lumMod val="75000"/>
                  </a:schemeClr>
                </a:solidFill>
                <a:latin typeface="Times New Roman"/>
                <a:cs typeface="Times New Roman"/>
              </a:rPr>
              <a:t>The </a:t>
            </a:r>
            <a:r>
              <a:rPr lang="en-US" sz="2000" b="1" spc="-5" dirty="0">
                <a:solidFill>
                  <a:schemeClr val="tx2">
                    <a:lumMod val="75000"/>
                  </a:schemeClr>
                </a:solidFill>
                <a:latin typeface="Times New Roman"/>
                <a:cs typeface="Times New Roman"/>
              </a:rPr>
              <a:t>DNA </a:t>
            </a:r>
            <a:r>
              <a:rPr lang="en-US" sz="2000" b="1" spc="-10" dirty="0">
                <a:solidFill>
                  <a:schemeClr val="tx2">
                    <a:lumMod val="75000"/>
                  </a:schemeClr>
                </a:solidFill>
                <a:latin typeface="Times New Roman"/>
                <a:cs typeface="Times New Roman"/>
              </a:rPr>
              <a:t>extraction </a:t>
            </a:r>
            <a:r>
              <a:rPr lang="en-US" sz="2000" b="1" spc="-35" dirty="0">
                <a:solidFill>
                  <a:schemeClr val="tx2">
                    <a:lumMod val="75000"/>
                  </a:schemeClr>
                </a:solidFill>
                <a:latin typeface="Times New Roman"/>
                <a:cs typeface="Times New Roman"/>
              </a:rPr>
              <a:t>buffer </a:t>
            </a:r>
            <a:r>
              <a:rPr lang="en-US" sz="2000" b="1" spc="-10" dirty="0">
                <a:solidFill>
                  <a:schemeClr val="tx2">
                    <a:lumMod val="75000"/>
                  </a:schemeClr>
                </a:solidFill>
                <a:latin typeface="Times New Roman"/>
                <a:cs typeface="Times New Roman"/>
              </a:rPr>
              <a:t>was prepared </a:t>
            </a:r>
            <a:r>
              <a:rPr lang="en-US" sz="2000" b="1" spc="-5" dirty="0">
                <a:solidFill>
                  <a:schemeClr val="tx2">
                    <a:lumMod val="75000"/>
                  </a:schemeClr>
                </a:solidFill>
                <a:latin typeface="Times New Roman"/>
                <a:cs typeface="Times New Roman"/>
              </a:rPr>
              <a:t>and </a:t>
            </a:r>
            <a:r>
              <a:rPr lang="en-US" sz="2000" b="1" spc="-25" dirty="0">
                <a:solidFill>
                  <a:schemeClr val="tx2">
                    <a:lumMod val="75000"/>
                  </a:schemeClr>
                </a:solidFill>
                <a:latin typeface="Times New Roman"/>
                <a:cs typeface="Times New Roman"/>
              </a:rPr>
              <a:t>kept </a:t>
            </a:r>
            <a:r>
              <a:rPr lang="en-US" sz="2000" b="1" dirty="0">
                <a:solidFill>
                  <a:schemeClr val="tx2">
                    <a:lumMod val="75000"/>
                  </a:schemeClr>
                </a:solidFill>
                <a:latin typeface="Times New Roman"/>
                <a:cs typeface="Times New Roman"/>
              </a:rPr>
              <a:t>in </a:t>
            </a:r>
            <a:r>
              <a:rPr lang="en-US" sz="2000" b="1" spc="-25" dirty="0">
                <a:solidFill>
                  <a:schemeClr val="tx2">
                    <a:lumMod val="75000"/>
                  </a:schemeClr>
                </a:solidFill>
                <a:latin typeface="Times New Roman"/>
                <a:cs typeface="Times New Roman"/>
              </a:rPr>
              <a:t>water </a:t>
            </a:r>
            <a:r>
              <a:rPr lang="en-US" sz="2000" b="1" dirty="0">
                <a:solidFill>
                  <a:schemeClr val="tx2">
                    <a:lumMod val="75000"/>
                  </a:schemeClr>
                </a:solidFill>
                <a:latin typeface="Times New Roman"/>
                <a:cs typeface="Times New Roman"/>
              </a:rPr>
              <a:t>bath </a:t>
            </a:r>
            <a:r>
              <a:rPr lang="en-US" sz="2000" b="1" spc="-20" dirty="0">
                <a:solidFill>
                  <a:schemeClr val="tx2">
                    <a:lumMod val="75000"/>
                  </a:schemeClr>
                </a:solidFill>
                <a:latin typeface="Times New Roman"/>
                <a:cs typeface="Times New Roman"/>
              </a:rPr>
              <a:t>at</a:t>
            </a:r>
            <a:r>
              <a:rPr lang="en-US" sz="2000" b="1" spc="-25" dirty="0">
                <a:solidFill>
                  <a:schemeClr val="tx2">
                    <a:lumMod val="75000"/>
                  </a:schemeClr>
                </a:solidFill>
                <a:latin typeface="Times New Roman"/>
                <a:cs typeface="Times New Roman"/>
              </a:rPr>
              <a:t> </a:t>
            </a:r>
            <a:r>
              <a:rPr lang="en-US" sz="2000" b="1" spc="220" dirty="0">
                <a:solidFill>
                  <a:schemeClr val="tx2">
                    <a:lumMod val="75000"/>
                  </a:schemeClr>
                </a:solidFill>
                <a:latin typeface="Times New Roman"/>
                <a:cs typeface="Times New Roman"/>
              </a:rPr>
              <a:t>65℃</a:t>
            </a:r>
            <a:endParaRPr lang="en-US" sz="2000" b="1" dirty="0">
              <a:solidFill>
                <a:schemeClr val="tx2">
                  <a:lumMod val="75000"/>
                </a:schemeClr>
              </a:solidFill>
              <a:latin typeface="Times New Roman"/>
              <a:cs typeface="Times New Roman"/>
            </a:endParaRPr>
          </a:p>
          <a:p>
            <a:pPr marL="749300" indent="-457200" algn="ctr"/>
            <a:r>
              <a:rPr lang="en-US" sz="2000" b="1" spc="-20" dirty="0">
                <a:solidFill>
                  <a:schemeClr val="tx2">
                    <a:lumMod val="75000"/>
                  </a:schemeClr>
                </a:solidFill>
                <a:latin typeface="Times New Roman"/>
                <a:cs typeface="Times New Roman"/>
              </a:rPr>
              <a:t>for </a:t>
            </a:r>
            <a:r>
              <a:rPr lang="en-US" sz="2000" b="1" spc="-5" dirty="0">
                <a:solidFill>
                  <a:schemeClr val="tx2">
                    <a:lumMod val="75000"/>
                  </a:schemeClr>
                </a:solidFill>
                <a:latin typeface="Times New Roman"/>
                <a:cs typeface="Times New Roman"/>
              </a:rPr>
              <a:t>30</a:t>
            </a:r>
            <a:r>
              <a:rPr lang="en-US" sz="2000" b="1" dirty="0">
                <a:solidFill>
                  <a:schemeClr val="tx2">
                    <a:lumMod val="75000"/>
                  </a:schemeClr>
                </a:solidFill>
                <a:latin typeface="Times New Roman"/>
                <a:cs typeface="Times New Roman"/>
              </a:rPr>
              <a:t> min.</a:t>
            </a:r>
          </a:p>
        </p:txBody>
      </p:sp>
      <p:sp>
        <p:nvSpPr>
          <p:cNvPr id="18" name="TextBox 17"/>
          <p:cNvSpPr txBox="1"/>
          <p:nvPr/>
        </p:nvSpPr>
        <p:spPr>
          <a:xfrm>
            <a:off x="914400" y="3663955"/>
            <a:ext cx="5638800" cy="984885"/>
          </a:xfrm>
          <a:prstGeom prst="rect">
            <a:avLst/>
          </a:prstGeom>
          <a:noFill/>
        </p:spPr>
        <p:txBody>
          <a:bodyPr wrap="square" rtlCol="0">
            <a:spAutoFit/>
          </a:bodyPr>
          <a:lstStyle/>
          <a:p>
            <a:pPr algn="ctr"/>
            <a:r>
              <a:rPr lang="en-US" sz="2000" b="1" spc="-20" dirty="0">
                <a:solidFill>
                  <a:srgbClr val="001F5F"/>
                </a:solidFill>
                <a:latin typeface="Times New Roman"/>
                <a:cs typeface="Times New Roman"/>
              </a:rPr>
              <a:t> </a:t>
            </a:r>
            <a:r>
              <a:rPr lang="en-US" sz="2000" b="1" spc="-20" dirty="0">
                <a:solidFill>
                  <a:schemeClr val="tx2">
                    <a:lumMod val="75000"/>
                  </a:schemeClr>
                </a:solidFill>
                <a:latin typeface="Times New Roman"/>
                <a:cs typeface="Times New Roman"/>
              </a:rPr>
              <a:t>Leaf </a:t>
            </a:r>
            <a:r>
              <a:rPr lang="en-US" sz="2000" b="1" spc="-5" dirty="0">
                <a:solidFill>
                  <a:schemeClr val="tx2">
                    <a:lumMod val="75000"/>
                  </a:schemeClr>
                </a:solidFill>
                <a:latin typeface="Times New Roman"/>
                <a:cs typeface="Times New Roman"/>
              </a:rPr>
              <a:t>samples </a:t>
            </a:r>
            <a:r>
              <a:rPr lang="en-US" sz="2000" b="1" spc="-10" dirty="0">
                <a:solidFill>
                  <a:schemeClr val="tx2">
                    <a:lumMod val="75000"/>
                  </a:schemeClr>
                </a:solidFill>
                <a:latin typeface="Times New Roman"/>
                <a:cs typeface="Times New Roman"/>
              </a:rPr>
              <a:t>were </a:t>
            </a:r>
            <a:r>
              <a:rPr lang="en-US" sz="2000" b="1" spc="-5" dirty="0">
                <a:solidFill>
                  <a:schemeClr val="tx2">
                    <a:lumMod val="75000"/>
                  </a:schemeClr>
                </a:solidFill>
                <a:latin typeface="Times New Roman"/>
                <a:cs typeface="Times New Roman"/>
              </a:rPr>
              <a:t>crushed </a:t>
            </a:r>
            <a:r>
              <a:rPr lang="en-US" sz="2000" b="1" dirty="0">
                <a:solidFill>
                  <a:schemeClr val="tx2">
                    <a:lumMod val="75000"/>
                  </a:schemeClr>
                </a:solidFill>
                <a:latin typeface="Times New Roman"/>
                <a:cs typeface="Times New Roman"/>
              </a:rPr>
              <a:t>in liquid </a:t>
            </a:r>
            <a:r>
              <a:rPr lang="en-US" sz="2000" b="1" spc="-5" dirty="0">
                <a:solidFill>
                  <a:schemeClr val="tx2">
                    <a:lumMod val="75000"/>
                  </a:schemeClr>
                </a:solidFill>
                <a:latin typeface="Times New Roman"/>
                <a:cs typeface="Times New Roman"/>
              </a:rPr>
              <a:t>nitrogen </a:t>
            </a:r>
            <a:r>
              <a:rPr lang="en-US" sz="2000" b="1" dirty="0">
                <a:solidFill>
                  <a:schemeClr val="tx2">
                    <a:lumMod val="75000"/>
                  </a:schemeClr>
                </a:solidFill>
                <a:latin typeface="Times New Roman"/>
                <a:cs typeface="Times New Roman"/>
              </a:rPr>
              <a:t>using </a:t>
            </a:r>
            <a:r>
              <a:rPr lang="en-US" sz="2000" b="1" spc="-5" dirty="0">
                <a:solidFill>
                  <a:schemeClr val="tx2">
                    <a:lumMod val="75000"/>
                  </a:schemeClr>
                </a:solidFill>
                <a:latin typeface="Times New Roman"/>
                <a:cs typeface="Times New Roman"/>
              </a:rPr>
              <a:t>mortar and</a:t>
            </a:r>
            <a:r>
              <a:rPr lang="en-US" sz="2000" b="1" spc="-105" dirty="0">
                <a:solidFill>
                  <a:schemeClr val="tx2">
                    <a:lumMod val="75000"/>
                  </a:schemeClr>
                </a:solidFill>
                <a:latin typeface="Times New Roman"/>
                <a:cs typeface="Times New Roman"/>
              </a:rPr>
              <a:t>  </a:t>
            </a:r>
            <a:r>
              <a:rPr lang="en-US" sz="2000" b="1" spc="-5" dirty="0">
                <a:solidFill>
                  <a:schemeClr val="tx2">
                    <a:lumMod val="75000"/>
                  </a:schemeClr>
                </a:solidFill>
                <a:latin typeface="Times New Roman"/>
                <a:cs typeface="Times New Roman"/>
              </a:rPr>
              <a:t>pestle.</a:t>
            </a:r>
            <a:endParaRPr lang="en-US" sz="2000" b="1" dirty="0">
              <a:solidFill>
                <a:schemeClr val="tx2">
                  <a:lumMod val="75000"/>
                </a:schemeClr>
              </a:solidFill>
              <a:latin typeface="Times New Roman"/>
              <a:cs typeface="Times New Roman"/>
            </a:endParaRPr>
          </a:p>
          <a:p>
            <a:pPr algn="ctr"/>
            <a:endParaRPr lang="en-US" b="1" dirty="0"/>
          </a:p>
        </p:txBody>
      </p:sp>
      <p:sp>
        <p:nvSpPr>
          <p:cNvPr id="19" name="TextBox 18"/>
          <p:cNvSpPr txBox="1"/>
          <p:nvPr/>
        </p:nvSpPr>
        <p:spPr>
          <a:xfrm>
            <a:off x="1600200" y="5410200"/>
            <a:ext cx="5410200" cy="1703030"/>
          </a:xfrm>
          <a:prstGeom prst="rect">
            <a:avLst/>
          </a:prstGeom>
          <a:noFill/>
        </p:spPr>
        <p:txBody>
          <a:bodyPr wrap="square" rtlCol="0">
            <a:spAutoFit/>
          </a:bodyPr>
          <a:lstStyle/>
          <a:p>
            <a:pPr marL="76200" algn="ctr">
              <a:spcBef>
                <a:spcPts val="5"/>
              </a:spcBef>
            </a:pPr>
            <a:r>
              <a:rPr lang="en-US" sz="2000" b="1" spc="-20" dirty="0">
                <a:solidFill>
                  <a:schemeClr val="tx2">
                    <a:lumMod val="75000"/>
                  </a:schemeClr>
                </a:solidFill>
                <a:latin typeface="Times New Roman"/>
                <a:cs typeface="Times New Roman"/>
              </a:rPr>
              <a:t>   Leaf </a:t>
            </a:r>
            <a:r>
              <a:rPr lang="en-US" sz="2000" b="1" spc="-5" dirty="0">
                <a:solidFill>
                  <a:schemeClr val="tx2">
                    <a:lumMod val="75000"/>
                  </a:schemeClr>
                </a:solidFill>
                <a:latin typeface="Times New Roman"/>
                <a:cs typeface="Times New Roman"/>
              </a:rPr>
              <a:t>powder </a:t>
            </a:r>
            <a:r>
              <a:rPr lang="en-US" sz="2000" b="1" spc="-10" dirty="0">
                <a:solidFill>
                  <a:schemeClr val="tx2">
                    <a:lumMod val="75000"/>
                  </a:schemeClr>
                </a:solidFill>
                <a:latin typeface="Times New Roman"/>
                <a:cs typeface="Times New Roman"/>
              </a:rPr>
              <a:t>was </a:t>
            </a:r>
            <a:r>
              <a:rPr lang="en-US" sz="2000" b="1" spc="-30" dirty="0">
                <a:solidFill>
                  <a:schemeClr val="tx2">
                    <a:lumMod val="75000"/>
                  </a:schemeClr>
                </a:solidFill>
                <a:latin typeface="Times New Roman"/>
                <a:cs typeface="Times New Roman"/>
              </a:rPr>
              <a:t>transfer </a:t>
            </a:r>
            <a:r>
              <a:rPr lang="en-US" sz="2000" b="1" spc="-10" dirty="0">
                <a:solidFill>
                  <a:schemeClr val="tx2">
                    <a:lumMod val="75000"/>
                  </a:schemeClr>
                </a:solidFill>
                <a:latin typeface="Times New Roman"/>
                <a:cs typeface="Times New Roman"/>
              </a:rPr>
              <a:t>to </a:t>
            </a:r>
            <a:r>
              <a:rPr lang="en-US" sz="2000" b="1" spc="-5" dirty="0">
                <a:solidFill>
                  <a:schemeClr val="tx2">
                    <a:lumMod val="75000"/>
                  </a:schemeClr>
                </a:solidFill>
                <a:latin typeface="Times New Roman"/>
                <a:cs typeface="Times New Roman"/>
              </a:rPr>
              <a:t>centrifuge </a:t>
            </a:r>
            <a:r>
              <a:rPr lang="en-US" sz="2000" b="1" dirty="0">
                <a:solidFill>
                  <a:schemeClr val="tx2">
                    <a:lumMod val="75000"/>
                  </a:schemeClr>
                </a:solidFill>
                <a:latin typeface="Times New Roman"/>
                <a:cs typeface="Times New Roman"/>
              </a:rPr>
              <a:t>tube </a:t>
            </a:r>
            <a:r>
              <a:rPr lang="en-US" sz="2000" b="1" spc="-5" dirty="0">
                <a:solidFill>
                  <a:schemeClr val="tx2">
                    <a:lumMod val="75000"/>
                  </a:schemeClr>
                </a:solidFill>
                <a:latin typeface="Times New Roman"/>
                <a:cs typeface="Times New Roman"/>
              </a:rPr>
              <a:t>containing </a:t>
            </a:r>
            <a:r>
              <a:rPr lang="en-US" sz="2000" b="1" dirty="0">
                <a:solidFill>
                  <a:schemeClr val="tx2">
                    <a:lumMod val="75000"/>
                  </a:schemeClr>
                </a:solidFill>
                <a:latin typeface="Times New Roman"/>
                <a:cs typeface="Times New Roman"/>
              </a:rPr>
              <a:t>1 ml</a:t>
            </a:r>
            <a:r>
              <a:rPr lang="en-US" sz="2000" b="1" spc="20" dirty="0">
                <a:solidFill>
                  <a:schemeClr val="tx2">
                    <a:lumMod val="75000"/>
                  </a:schemeClr>
                </a:solidFill>
                <a:latin typeface="Times New Roman"/>
                <a:cs typeface="Times New Roman"/>
              </a:rPr>
              <a:t> </a:t>
            </a:r>
            <a:r>
              <a:rPr lang="en-US" sz="2000" b="1" spc="-5" dirty="0">
                <a:solidFill>
                  <a:schemeClr val="tx2">
                    <a:lumMod val="75000"/>
                  </a:schemeClr>
                </a:solidFill>
                <a:latin typeface="Times New Roman"/>
                <a:cs typeface="Times New Roman"/>
              </a:rPr>
              <a:t>extraction</a:t>
            </a:r>
            <a:endParaRPr lang="en-US" sz="2000" b="1" dirty="0">
              <a:solidFill>
                <a:schemeClr val="tx2">
                  <a:lumMod val="75000"/>
                </a:schemeClr>
              </a:solidFill>
              <a:latin typeface="Times New Roman"/>
              <a:cs typeface="Times New Roman"/>
            </a:endParaRPr>
          </a:p>
          <a:p>
            <a:pPr algn="ctr">
              <a:lnSpc>
                <a:spcPts val="2820"/>
              </a:lnSpc>
            </a:pPr>
            <a:r>
              <a:rPr lang="en-US" sz="2000" b="1" spc="-35" dirty="0">
                <a:solidFill>
                  <a:schemeClr val="tx2">
                    <a:lumMod val="75000"/>
                  </a:schemeClr>
                </a:solidFill>
                <a:latin typeface="Times New Roman"/>
                <a:cs typeface="Times New Roman"/>
              </a:rPr>
              <a:t>buffer </a:t>
            </a:r>
            <a:r>
              <a:rPr lang="en-US" sz="2000" b="1" spc="-5" dirty="0">
                <a:solidFill>
                  <a:schemeClr val="tx2">
                    <a:lumMod val="75000"/>
                  </a:schemeClr>
                </a:solidFill>
                <a:latin typeface="Times New Roman"/>
                <a:cs typeface="Times New Roman"/>
              </a:rPr>
              <a:t>and </a:t>
            </a:r>
            <a:r>
              <a:rPr lang="en-US" sz="2000" b="1" spc="-25" dirty="0">
                <a:solidFill>
                  <a:schemeClr val="tx2">
                    <a:lumMod val="75000"/>
                  </a:schemeClr>
                </a:solidFill>
                <a:latin typeface="Times New Roman"/>
                <a:cs typeface="Times New Roman"/>
              </a:rPr>
              <a:t>keep </a:t>
            </a:r>
            <a:r>
              <a:rPr lang="en-US" sz="2000" b="1" dirty="0">
                <a:solidFill>
                  <a:schemeClr val="tx2">
                    <a:lumMod val="75000"/>
                  </a:schemeClr>
                </a:solidFill>
                <a:latin typeface="Times New Roman"/>
                <a:cs typeface="Times New Roman"/>
              </a:rPr>
              <a:t>in </a:t>
            </a:r>
            <a:r>
              <a:rPr lang="en-US" sz="2000" b="1" spc="-25" dirty="0">
                <a:solidFill>
                  <a:schemeClr val="tx2">
                    <a:lumMod val="75000"/>
                  </a:schemeClr>
                </a:solidFill>
                <a:latin typeface="Times New Roman"/>
                <a:cs typeface="Times New Roman"/>
              </a:rPr>
              <a:t>water </a:t>
            </a:r>
            <a:r>
              <a:rPr lang="en-US" sz="2000" b="1" spc="-5" dirty="0">
                <a:solidFill>
                  <a:schemeClr val="tx2">
                    <a:lumMod val="75000"/>
                  </a:schemeClr>
                </a:solidFill>
                <a:latin typeface="Times New Roman"/>
                <a:cs typeface="Times New Roman"/>
              </a:rPr>
              <a:t>bath </a:t>
            </a:r>
            <a:r>
              <a:rPr lang="en-US" sz="2000" b="1" spc="-20" dirty="0">
                <a:solidFill>
                  <a:schemeClr val="tx2">
                    <a:lumMod val="75000"/>
                  </a:schemeClr>
                </a:solidFill>
                <a:latin typeface="Times New Roman"/>
                <a:cs typeface="Times New Roman"/>
              </a:rPr>
              <a:t>for </a:t>
            </a:r>
            <a:r>
              <a:rPr lang="en-US" sz="2000" b="1" spc="220" dirty="0">
                <a:solidFill>
                  <a:schemeClr val="tx2">
                    <a:lumMod val="75000"/>
                  </a:schemeClr>
                </a:solidFill>
                <a:latin typeface="Times New Roman"/>
                <a:cs typeface="Times New Roman"/>
              </a:rPr>
              <a:t>65℃ </a:t>
            </a:r>
            <a:r>
              <a:rPr lang="en-US" sz="2000" b="1" spc="-20" dirty="0">
                <a:solidFill>
                  <a:schemeClr val="tx2">
                    <a:lumMod val="75000"/>
                  </a:schemeClr>
                </a:solidFill>
                <a:latin typeface="Times New Roman"/>
                <a:cs typeface="Times New Roman"/>
              </a:rPr>
              <a:t>for </a:t>
            </a:r>
            <a:r>
              <a:rPr lang="en-US" sz="2000" b="1" dirty="0">
                <a:solidFill>
                  <a:schemeClr val="tx2">
                    <a:lumMod val="75000"/>
                  </a:schemeClr>
                </a:solidFill>
                <a:latin typeface="Times New Roman"/>
                <a:cs typeface="Times New Roman"/>
              </a:rPr>
              <a:t>45</a:t>
            </a:r>
            <a:r>
              <a:rPr lang="en-US" sz="2000" b="1" spc="-90" dirty="0">
                <a:solidFill>
                  <a:schemeClr val="tx2">
                    <a:lumMod val="75000"/>
                  </a:schemeClr>
                </a:solidFill>
                <a:latin typeface="Times New Roman"/>
                <a:cs typeface="Times New Roman"/>
              </a:rPr>
              <a:t> </a:t>
            </a:r>
            <a:r>
              <a:rPr lang="en-US" sz="2000" b="1" dirty="0">
                <a:solidFill>
                  <a:schemeClr val="tx2">
                    <a:lumMod val="75000"/>
                  </a:schemeClr>
                </a:solidFill>
                <a:latin typeface="Times New Roman"/>
                <a:cs typeface="Times New Roman"/>
              </a:rPr>
              <a:t>min.</a:t>
            </a:r>
          </a:p>
          <a:p>
            <a:endParaRPr lang="en-US" dirty="0"/>
          </a:p>
        </p:txBody>
      </p:sp>
      <p:sp>
        <p:nvSpPr>
          <p:cNvPr id="12" name="Arrow: Down 11">
            <a:extLst>
              <a:ext uri="{FF2B5EF4-FFF2-40B4-BE49-F238E27FC236}">
                <a16:creationId xmlns:a16="http://schemas.microsoft.com/office/drawing/2014/main" id="{79BB6D4C-2722-476C-A134-9426D3602F29}"/>
              </a:ext>
            </a:extLst>
          </p:cNvPr>
          <p:cNvSpPr/>
          <p:nvPr/>
        </p:nvSpPr>
        <p:spPr>
          <a:xfrm>
            <a:off x="3865164" y="2850375"/>
            <a:ext cx="470617" cy="685801"/>
          </a:xfrm>
          <a:prstGeom prst="downArrow">
            <a:avLst/>
          </a:prstGeom>
          <a:solidFill>
            <a:srgbClr val="B8089F"/>
          </a:solidFill>
          <a:ln>
            <a:solidFill>
              <a:srgbClr val="B80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Arrow: Down 12">
            <a:extLst>
              <a:ext uri="{FF2B5EF4-FFF2-40B4-BE49-F238E27FC236}">
                <a16:creationId xmlns:a16="http://schemas.microsoft.com/office/drawing/2014/main" id="{0D60970F-1D12-4B93-A501-F9AFBB9BAED8}"/>
              </a:ext>
            </a:extLst>
          </p:cNvPr>
          <p:cNvSpPr/>
          <p:nvPr/>
        </p:nvSpPr>
        <p:spPr>
          <a:xfrm>
            <a:off x="3962401" y="4468842"/>
            <a:ext cx="470617" cy="685801"/>
          </a:xfrm>
          <a:prstGeom prst="downArrow">
            <a:avLst/>
          </a:prstGeom>
          <a:solidFill>
            <a:srgbClr val="B8089F"/>
          </a:solidFill>
          <a:ln>
            <a:solidFill>
              <a:srgbClr val="B80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95D5F909-6D22-6A1C-AD2D-0C3E9D461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1" y="1601057"/>
            <a:ext cx="2743629" cy="3655886"/>
          </a:xfrm>
          <a:prstGeom prst="rect">
            <a:avLst/>
          </a:prstGeom>
        </p:spPr>
      </p:pic>
      <p:sp>
        <p:nvSpPr>
          <p:cNvPr id="5" name="TextBox 4">
            <a:extLst>
              <a:ext uri="{FF2B5EF4-FFF2-40B4-BE49-F238E27FC236}">
                <a16:creationId xmlns:a16="http://schemas.microsoft.com/office/drawing/2014/main" id="{BE30C672-F3F2-6A3B-D8AE-66608F2CE7FE}"/>
              </a:ext>
            </a:extLst>
          </p:cNvPr>
          <p:cNvSpPr txBox="1"/>
          <p:nvPr/>
        </p:nvSpPr>
        <p:spPr>
          <a:xfrm>
            <a:off x="6248400" y="5645650"/>
            <a:ext cx="4878124" cy="369332"/>
          </a:xfrm>
          <a:prstGeom prst="rect">
            <a:avLst/>
          </a:prstGeom>
          <a:noFill/>
        </p:spPr>
        <p:txBody>
          <a:bodyPr wrap="square">
            <a:spAutoFit/>
          </a:bodyPr>
          <a:lstStyle/>
          <a:p>
            <a:pPr algn="ctr"/>
            <a:r>
              <a:rPr lang="en-US" b="1" dirty="0">
                <a:solidFill>
                  <a:srgbClr val="002060"/>
                </a:solidFill>
                <a:latin typeface="Times New Roman" pitchFamily="18" charset="0"/>
                <a:cs typeface="Times New Roman" pitchFamily="18" charset="0"/>
              </a:rPr>
              <a:t>Fig:- Sample Crushing</a:t>
            </a:r>
          </a:p>
        </p:txBody>
      </p:sp>
    </p:spTree>
    <p:extLst>
      <p:ext uri="{BB962C8B-B14F-4D97-AF65-F5344CB8AC3E}">
        <p14:creationId xmlns:p14="http://schemas.microsoft.com/office/powerpoint/2010/main" val="2344068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0" y="871478"/>
            <a:ext cx="5212618" cy="1631216"/>
          </a:xfrm>
          <a:prstGeom prst="rect">
            <a:avLst/>
          </a:prstGeom>
          <a:noFill/>
        </p:spPr>
        <p:txBody>
          <a:bodyPr wrap="square" rtlCol="0">
            <a:spAutoFit/>
          </a:bodyPr>
          <a:lstStyle/>
          <a:p>
            <a:pPr algn="ctr"/>
            <a:r>
              <a:rPr lang="en-US" sz="2000" b="1" spc="-5" dirty="0">
                <a:solidFill>
                  <a:schemeClr val="tx2">
                    <a:lumMod val="75000"/>
                  </a:schemeClr>
                </a:solidFill>
                <a:latin typeface="Times New Roman" pitchFamily="18" charset="0"/>
                <a:cs typeface="Times New Roman" pitchFamily="18" charset="0"/>
              </a:rPr>
              <a:t> These tubes were kept </a:t>
            </a:r>
            <a:r>
              <a:rPr lang="en-US" sz="2000" b="1" dirty="0">
                <a:solidFill>
                  <a:schemeClr val="tx2">
                    <a:lumMod val="75000"/>
                  </a:schemeClr>
                </a:solidFill>
                <a:latin typeface="Times New Roman" pitchFamily="18" charset="0"/>
                <a:cs typeface="Times New Roman" pitchFamily="18" charset="0"/>
              </a:rPr>
              <a:t>in </a:t>
            </a:r>
            <a:r>
              <a:rPr lang="en-US" sz="2000" b="1" spc="-10" dirty="0">
                <a:solidFill>
                  <a:schemeClr val="tx2">
                    <a:lumMod val="75000"/>
                  </a:schemeClr>
                </a:solidFill>
                <a:latin typeface="Times New Roman" pitchFamily="18" charset="0"/>
                <a:cs typeface="Times New Roman" pitchFamily="18" charset="0"/>
              </a:rPr>
              <a:t>centrifuged </a:t>
            </a:r>
            <a:r>
              <a:rPr lang="en-US" sz="2000" b="1" spc="-5" dirty="0">
                <a:solidFill>
                  <a:schemeClr val="tx2">
                    <a:lumMod val="75000"/>
                  </a:schemeClr>
                </a:solidFill>
                <a:latin typeface="Times New Roman" pitchFamily="18" charset="0"/>
                <a:cs typeface="Times New Roman" pitchFamily="18" charset="0"/>
              </a:rPr>
              <a:t>machine </a:t>
            </a:r>
            <a:r>
              <a:rPr lang="en-US" sz="2000" b="1" spc="-10" dirty="0">
                <a:solidFill>
                  <a:schemeClr val="tx2">
                    <a:lumMod val="75000"/>
                  </a:schemeClr>
                </a:solidFill>
                <a:latin typeface="Times New Roman" pitchFamily="18" charset="0"/>
                <a:cs typeface="Times New Roman" pitchFamily="18" charset="0"/>
              </a:rPr>
              <a:t>at </a:t>
            </a:r>
            <a:r>
              <a:rPr lang="en-US" sz="2000" b="1" dirty="0">
                <a:solidFill>
                  <a:schemeClr val="tx2">
                    <a:lumMod val="75000"/>
                  </a:schemeClr>
                </a:solidFill>
                <a:latin typeface="Times New Roman" pitchFamily="18" charset="0"/>
                <a:cs typeface="Times New Roman" pitchFamily="18" charset="0"/>
              </a:rPr>
              <a:t>13,000 rpm </a:t>
            </a:r>
            <a:r>
              <a:rPr lang="en-US" sz="2000" b="1" spc="-20" dirty="0">
                <a:solidFill>
                  <a:schemeClr val="tx2">
                    <a:lumMod val="75000"/>
                  </a:schemeClr>
                </a:solidFill>
                <a:latin typeface="Times New Roman" pitchFamily="18" charset="0"/>
                <a:cs typeface="Times New Roman" pitchFamily="18" charset="0"/>
              </a:rPr>
              <a:t>for</a:t>
            </a:r>
            <a:r>
              <a:rPr lang="en-US" sz="2000" b="1" spc="-90" dirty="0">
                <a:solidFill>
                  <a:schemeClr val="tx2">
                    <a:lumMod val="75000"/>
                  </a:schemeClr>
                </a:solidFill>
                <a:latin typeface="Times New Roman" pitchFamily="18" charset="0"/>
                <a:cs typeface="Times New Roman" pitchFamily="18" charset="0"/>
              </a:rPr>
              <a:t> </a:t>
            </a:r>
            <a:r>
              <a:rPr lang="en-US" sz="2000" b="1" spc="-100" dirty="0">
                <a:solidFill>
                  <a:schemeClr val="tx2">
                    <a:lumMod val="75000"/>
                  </a:schemeClr>
                </a:solidFill>
                <a:latin typeface="Times New Roman" pitchFamily="18" charset="0"/>
                <a:cs typeface="Times New Roman" pitchFamily="18" charset="0"/>
              </a:rPr>
              <a:t>11  </a:t>
            </a:r>
            <a:r>
              <a:rPr lang="en-US" sz="2000" b="1" dirty="0">
                <a:solidFill>
                  <a:schemeClr val="tx2">
                    <a:lumMod val="75000"/>
                  </a:schemeClr>
                </a:solidFill>
                <a:latin typeface="Times New Roman" pitchFamily="18" charset="0"/>
                <a:cs typeface="Times New Roman" pitchFamily="18" charset="0"/>
              </a:rPr>
              <a:t>min </a:t>
            </a:r>
            <a:r>
              <a:rPr lang="en-US" sz="2000" b="1" spc="90" dirty="0">
                <a:solidFill>
                  <a:schemeClr val="tx2">
                    <a:lumMod val="75000"/>
                  </a:schemeClr>
                </a:solidFill>
                <a:latin typeface="Times New Roman" pitchFamily="18" charset="0"/>
                <a:cs typeface="Times New Roman" pitchFamily="18" charset="0"/>
              </a:rPr>
              <a:t>4℃.Then </a:t>
            </a:r>
            <a:r>
              <a:rPr lang="en-US" sz="2000" b="1" spc="-10" dirty="0">
                <a:solidFill>
                  <a:schemeClr val="tx2">
                    <a:lumMod val="75000"/>
                  </a:schemeClr>
                </a:solidFill>
                <a:latin typeface="Times New Roman" pitchFamily="18" charset="0"/>
                <a:cs typeface="Times New Roman" pitchFamily="18" charset="0"/>
              </a:rPr>
              <a:t>supernatant was </a:t>
            </a:r>
            <a:r>
              <a:rPr lang="en-US" sz="2000" b="1" spc="-5" dirty="0">
                <a:solidFill>
                  <a:schemeClr val="tx2">
                    <a:lumMod val="75000"/>
                  </a:schemeClr>
                </a:solidFill>
                <a:latin typeface="Times New Roman" pitchFamily="18" charset="0"/>
                <a:cs typeface="Times New Roman" pitchFamily="18" charset="0"/>
              </a:rPr>
              <a:t>collected </a:t>
            </a:r>
            <a:r>
              <a:rPr lang="en-US" sz="2000" b="1" dirty="0">
                <a:solidFill>
                  <a:schemeClr val="tx2">
                    <a:lumMod val="75000"/>
                  </a:schemeClr>
                </a:solidFill>
                <a:latin typeface="Times New Roman" pitchFamily="18" charset="0"/>
                <a:cs typeface="Times New Roman" pitchFamily="18" charset="0"/>
              </a:rPr>
              <a:t>in a </a:t>
            </a:r>
            <a:r>
              <a:rPr lang="en-US" sz="2000" b="1" spc="-10" dirty="0">
                <a:solidFill>
                  <a:schemeClr val="tx2">
                    <a:lumMod val="75000"/>
                  </a:schemeClr>
                </a:solidFill>
                <a:latin typeface="Times New Roman" pitchFamily="18" charset="0"/>
                <a:cs typeface="Times New Roman" pitchFamily="18" charset="0"/>
              </a:rPr>
              <a:t>fresh </a:t>
            </a:r>
            <a:r>
              <a:rPr lang="en-US" sz="2000" b="1" dirty="0">
                <a:solidFill>
                  <a:schemeClr val="tx2">
                    <a:lumMod val="75000"/>
                  </a:schemeClr>
                </a:solidFill>
                <a:latin typeface="Times New Roman" pitchFamily="18" charset="0"/>
                <a:cs typeface="Times New Roman" pitchFamily="18" charset="0"/>
              </a:rPr>
              <a:t>tube </a:t>
            </a:r>
            <a:r>
              <a:rPr lang="en-US" sz="2000" b="1" spc="-5" dirty="0">
                <a:solidFill>
                  <a:schemeClr val="tx2">
                    <a:lumMod val="75000"/>
                  </a:schemeClr>
                </a:solidFill>
                <a:latin typeface="Times New Roman" pitchFamily="18" charset="0"/>
                <a:cs typeface="Times New Roman" pitchFamily="18" charset="0"/>
              </a:rPr>
              <a:t>and equal  </a:t>
            </a:r>
            <a:r>
              <a:rPr lang="en-US" sz="2000" b="1" dirty="0">
                <a:solidFill>
                  <a:schemeClr val="tx2">
                    <a:lumMod val="75000"/>
                  </a:schemeClr>
                </a:solidFill>
                <a:latin typeface="Times New Roman" pitchFamily="18" charset="0"/>
                <a:cs typeface="Times New Roman" pitchFamily="18" charset="0"/>
              </a:rPr>
              <a:t>volume of</a:t>
            </a:r>
            <a:r>
              <a:rPr lang="en-US" sz="2000" b="1" spc="85" dirty="0">
                <a:solidFill>
                  <a:schemeClr val="tx2">
                    <a:lumMod val="75000"/>
                  </a:schemeClr>
                </a:solidFill>
                <a:latin typeface="Times New Roman" pitchFamily="18" charset="0"/>
                <a:cs typeface="Times New Roman" pitchFamily="18" charset="0"/>
              </a:rPr>
              <a:t> </a:t>
            </a:r>
            <a:r>
              <a:rPr lang="en-US" sz="2000" b="1" spc="-5" dirty="0">
                <a:solidFill>
                  <a:schemeClr val="tx2">
                    <a:lumMod val="75000"/>
                  </a:schemeClr>
                </a:solidFill>
                <a:latin typeface="Times New Roman" pitchFamily="18" charset="0"/>
                <a:cs typeface="Times New Roman" pitchFamily="18" charset="0"/>
              </a:rPr>
              <a:t>chloroform-</a:t>
            </a:r>
            <a:r>
              <a:rPr lang="en-US" sz="2000" b="1" spc="-105" dirty="0">
                <a:solidFill>
                  <a:schemeClr val="tx2">
                    <a:lumMod val="75000"/>
                  </a:schemeClr>
                </a:solidFill>
                <a:latin typeface="Times New Roman" pitchFamily="18" charset="0"/>
                <a:cs typeface="Times New Roman" pitchFamily="18" charset="0"/>
              </a:rPr>
              <a:t> </a:t>
            </a:r>
            <a:r>
              <a:rPr lang="en-US" sz="2000" b="1" spc="-10" dirty="0">
                <a:solidFill>
                  <a:schemeClr val="tx2">
                    <a:lumMod val="75000"/>
                  </a:schemeClr>
                </a:solidFill>
                <a:latin typeface="Times New Roman" pitchFamily="18" charset="0"/>
                <a:cs typeface="Times New Roman" pitchFamily="18" charset="0"/>
              </a:rPr>
              <a:t>isoamyl </a:t>
            </a:r>
            <a:r>
              <a:rPr lang="en-US" sz="2000" b="1" spc="-5" dirty="0">
                <a:solidFill>
                  <a:schemeClr val="tx2">
                    <a:lumMod val="75000"/>
                  </a:schemeClr>
                </a:solidFill>
                <a:latin typeface="Times New Roman" pitchFamily="18" charset="0"/>
                <a:cs typeface="Times New Roman" pitchFamily="18" charset="0"/>
              </a:rPr>
              <a:t>alcohol </a:t>
            </a:r>
            <a:r>
              <a:rPr lang="en-US" sz="2000" b="1" spc="-10" dirty="0">
                <a:solidFill>
                  <a:schemeClr val="tx2">
                    <a:lumMod val="75000"/>
                  </a:schemeClr>
                </a:solidFill>
                <a:latin typeface="Times New Roman" pitchFamily="18" charset="0"/>
                <a:cs typeface="Times New Roman" pitchFamily="18" charset="0"/>
              </a:rPr>
              <a:t>was</a:t>
            </a:r>
            <a:r>
              <a:rPr lang="en-US" sz="2000" b="1" spc="-50" dirty="0">
                <a:solidFill>
                  <a:schemeClr val="tx2">
                    <a:lumMod val="75000"/>
                  </a:schemeClr>
                </a:solidFill>
                <a:latin typeface="Times New Roman" pitchFamily="18" charset="0"/>
                <a:cs typeface="Times New Roman" pitchFamily="18" charset="0"/>
              </a:rPr>
              <a:t> </a:t>
            </a:r>
            <a:r>
              <a:rPr lang="en-US" sz="2000" b="1" spc="-5" dirty="0">
                <a:solidFill>
                  <a:schemeClr val="tx2">
                    <a:lumMod val="75000"/>
                  </a:schemeClr>
                </a:solidFill>
                <a:latin typeface="Times New Roman" pitchFamily="18" charset="0"/>
                <a:cs typeface="Times New Roman" pitchFamily="18" charset="0"/>
              </a:rPr>
              <a:t>added.</a:t>
            </a:r>
            <a:endParaRPr lang="en-US" sz="2000" b="1" dirty="0">
              <a:solidFill>
                <a:schemeClr val="tx2">
                  <a:lumMod val="75000"/>
                </a:schemeClr>
              </a:solidFill>
              <a:latin typeface="Times New Roman" pitchFamily="18" charset="0"/>
              <a:cs typeface="Times New Roman" pitchFamily="18" charset="0"/>
            </a:endParaRPr>
          </a:p>
        </p:txBody>
      </p:sp>
      <p:sp>
        <p:nvSpPr>
          <p:cNvPr id="9" name="TextBox 8"/>
          <p:cNvSpPr txBox="1"/>
          <p:nvPr/>
        </p:nvSpPr>
        <p:spPr>
          <a:xfrm>
            <a:off x="1721581" y="3479634"/>
            <a:ext cx="5212619" cy="1323439"/>
          </a:xfrm>
          <a:prstGeom prst="rect">
            <a:avLst/>
          </a:prstGeom>
          <a:noFill/>
        </p:spPr>
        <p:txBody>
          <a:bodyPr wrap="square" rtlCol="0">
            <a:spAutoFit/>
          </a:bodyPr>
          <a:lstStyle/>
          <a:p>
            <a:pPr marL="12700" marR="81280" indent="1905" algn="ctr">
              <a:spcBef>
                <a:spcPts val="100"/>
              </a:spcBef>
            </a:pPr>
            <a:r>
              <a:rPr lang="en-US" sz="2000" b="1" dirty="0">
                <a:solidFill>
                  <a:srgbClr val="001F5F"/>
                </a:solidFill>
                <a:latin typeface="Times New Roman"/>
                <a:cs typeface="Times New Roman"/>
              </a:rPr>
              <a:t>The tubes </a:t>
            </a:r>
            <a:r>
              <a:rPr lang="en-US" sz="2000" b="1" spc="-5" dirty="0">
                <a:solidFill>
                  <a:srgbClr val="001F5F"/>
                </a:solidFill>
                <a:latin typeface="Times New Roman"/>
                <a:cs typeface="Times New Roman"/>
              </a:rPr>
              <a:t>were followed </a:t>
            </a:r>
            <a:r>
              <a:rPr lang="en-US" sz="2000" b="1" dirty="0">
                <a:solidFill>
                  <a:srgbClr val="001F5F"/>
                </a:solidFill>
                <a:latin typeface="Times New Roman"/>
                <a:cs typeface="Times New Roman"/>
              </a:rPr>
              <a:t>by </a:t>
            </a:r>
            <a:r>
              <a:rPr lang="en-US" sz="2000" b="1" spc="-25" dirty="0">
                <a:solidFill>
                  <a:srgbClr val="001F5F"/>
                </a:solidFill>
                <a:latin typeface="Times New Roman"/>
                <a:cs typeface="Times New Roman"/>
              </a:rPr>
              <a:t>inversion </a:t>
            </a:r>
            <a:r>
              <a:rPr lang="en-US" sz="2000" b="1" spc="-20" dirty="0">
                <a:solidFill>
                  <a:srgbClr val="001F5F"/>
                </a:solidFill>
                <a:latin typeface="Times New Roman"/>
                <a:cs typeface="Times New Roman"/>
              </a:rPr>
              <a:t>for </a:t>
            </a:r>
            <a:r>
              <a:rPr lang="en-US" sz="2000" b="1" dirty="0">
                <a:solidFill>
                  <a:srgbClr val="001F5F"/>
                </a:solidFill>
                <a:latin typeface="Times New Roman"/>
                <a:cs typeface="Times New Roman"/>
              </a:rPr>
              <a:t>5 min </a:t>
            </a:r>
            <a:r>
              <a:rPr lang="en-US" sz="2000" b="1" spc="-5" dirty="0">
                <a:solidFill>
                  <a:srgbClr val="001F5F"/>
                </a:solidFill>
                <a:latin typeface="Times New Roman"/>
                <a:cs typeface="Times New Roman"/>
              </a:rPr>
              <a:t>and then </a:t>
            </a:r>
            <a:r>
              <a:rPr lang="en-US" sz="2000" b="1" spc="-10" dirty="0">
                <a:solidFill>
                  <a:srgbClr val="001F5F"/>
                </a:solidFill>
                <a:latin typeface="Times New Roman"/>
                <a:cs typeface="Times New Roman"/>
              </a:rPr>
              <a:t>again  centrifuged at </a:t>
            </a:r>
            <a:r>
              <a:rPr lang="en-US" sz="2000" b="1" spc="-5" dirty="0">
                <a:solidFill>
                  <a:srgbClr val="001F5F"/>
                </a:solidFill>
                <a:latin typeface="Times New Roman"/>
                <a:cs typeface="Times New Roman"/>
              </a:rPr>
              <a:t>13,000rpm </a:t>
            </a:r>
            <a:r>
              <a:rPr lang="en-US" sz="2000" b="1" spc="-20" dirty="0">
                <a:solidFill>
                  <a:srgbClr val="001F5F"/>
                </a:solidFill>
                <a:latin typeface="Times New Roman"/>
                <a:cs typeface="Times New Roman"/>
              </a:rPr>
              <a:t>for </a:t>
            </a:r>
            <a:r>
              <a:rPr lang="en-US" sz="2000" b="1" spc="-50" dirty="0">
                <a:solidFill>
                  <a:srgbClr val="001F5F"/>
                </a:solidFill>
                <a:latin typeface="Times New Roman"/>
                <a:cs typeface="Times New Roman"/>
              </a:rPr>
              <a:t>11 </a:t>
            </a:r>
            <a:r>
              <a:rPr lang="en-US" sz="2000" b="1" dirty="0">
                <a:solidFill>
                  <a:srgbClr val="001F5F"/>
                </a:solidFill>
                <a:latin typeface="Times New Roman"/>
                <a:cs typeface="Times New Roman"/>
              </a:rPr>
              <a:t>min </a:t>
            </a:r>
            <a:r>
              <a:rPr lang="en-US" sz="2000" b="1" spc="-20" dirty="0">
                <a:solidFill>
                  <a:srgbClr val="001F5F"/>
                </a:solidFill>
                <a:latin typeface="Times New Roman"/>
                <a:cs typeface="Times New Roman"/>
              </a:rPr>
              <a:t>at </a:t>
            </a:r>
            <a:r>
              <a:rPr lang="en-US" sz="2000" b="1" spc="225" dirty="0">
                <a:solidFill>
                  <a:srgbClr val="001F5F"/>
                </a:solidFill>
                <a:latin typeface="Times New Roman"/>
                <a:cs typeface="Times New Roman"/>
              </a:rPr>
              <a:t>4℃. </a:t>
            </a:r>
            <a:r>
              <a:rPr lang="en-US" sz="2000" b="1" dirty="0">
                <a:solidFill>
                  <a:srgbClr val="001F5F"/>
                </a:solidFill>
                <a:latin typeface="Times New Roman"/>
                <a:cs typeface="Times New Roman"/>
              </a:rPr>
              <a:t>The </a:t>
            </a:r>
            <a:r>
              <a:rPr lang="en-US" sz="2000" b="1" spc="-5" dirty="0">
                <a:solidFill>
                  <a:srgbClr val="001F5F"/>
                </a:solidFill>
                <a:latin typeface="Times New Roman"/>
                <a:cs typeface="Times New Roman"/>
              </a:rPr>
              <a:t>above </a:t>
            </a:r>
            <a:r>
              <a:rPr lang="en-US" sz="2000" b="1" spc="-25" dirty="0">
                <a:solidFill>
                  <a:srgbClr val="001F5F"/>
                </a:solidFill>
                <a:latin typeface="Times New Roman"/>
                <a:cs typeface="Times New Roman"/>
              </a:rPr>
              <a:t>steps</a:t>
            </a:r>
            <a:r>
              <a:rPr lang="en-US" sz="2000" b="1" spc="-220" dirty="0">
                <a:solidFill>
                  <a:srgbClr val="001F5F"/>
                </a:solidFill>
                <a:latin typeface="Times New Roman"/>
                <a:cs typeface="Times New Roman"/>
              </a:rPr>
              <a:t> </a:t>
            </a:r>
            <a:r>
              <a:rPr lang="en-US" sz="2000" b="1" spc="-210" dirty="0">
                <a:solidFill>
                  <a:srgbClr val="001F5F"/>
                </a:solidFill>
                <a:latin typeface="Times New Roman"/>
                <a:cs typeface="Times New Roman"/>
              </a:rPr>
              <a:t>was  </a:t>
            </a:r>
            <a:r>
              <a:rPr lang="en-US" sz="2000" b="1" spc="-5" dirty="0">
                <a:solidFill>
                  <a:srgbClr val="001F5F"/>
                </a:solidFill>
                <a:latin typeface="Times New Roman"/>
                <a:cs typeface="Times New Roman"/>
              </a:rPr>
              <a:t>repeated </a:t>
            </a:r>
            <a:r>
              <a:rPr lang="en-US" sz="2000" b="1" spc="-20" dirty="0">
                <a:solidFill>
                  <a:srgbClr val="001F5F"/>
                </a:solidFill>
                <a:latin typeface="Times New Roman"/>
                <a:cs typeface="Times New Roman"/>
              </a:rPr>
              <a:t>for </a:t>
            </a:r>
            <a:r>
              <a:rPr lang="en-US" sz="2000" b="1" spc="-5" dirty="0">
                <a:solidFill>
                  <a:srgbClr val="001F5F"/>
                </a:solidFill>
                <a:latin typeface="Times New Roman"/>
                <a:cs typeface="Times New Roman"/>
              </a:rPr>
              <a:t>2-3</a:t>
            </a:r>
            <a:r>
              <a:rPr lang="en-US" sz="2000" b="1" spc="-45" dirty="0">
                <a:solidFill>
                  <a:srgbClr val="001F5F"/>
                </a:solidFill>
                <a:latin typeface="Times New Roman"/>
                <a:cs typeface="Times New Roman"/>
              </a:rPr>
              <a:t> </a:t>
            </a:r>
            <a:r>
              <a:rPr lang="en-US" sz="2000" b="1" dirty="0">
                <a:solidFill>
                  <a:srgbClr val="001F5F"/>
                </a:solidFill>
                <a:latin typeface="Times New Roman"/>
                <a:cs typeface="Times New Roman"/>
              </a:rPr>
              <a:t>times.</a:t>
            </a:r>
            <a:endParaRPr lang="en-US" sz="2000" b="1" dirty="0">
              <a:latin typeface="Times New Roman"/>
              <a:cs typeface="Times New Roman"/>
            </a:endParaRPr>
          </a:p>
        </p:txBody>
      </p:sp>
      <p:sp>
        <p:nvSpPr>
          <p:cNvPr id="10" name="TextBox 9"/>
          <p:cNvSpPr txBox="1"/>
          <p:nvPr/>
        </p:nvSpPr>
        <p:spPr>
          <a:xfrm>
            <a:off x="1695461" y="5447055"/>
            <a:ext cx="5238739" cy="1323439"/>
          </a:xfrm>
          <a:prstGeom prst="rect">
            <a:avLst/>
          </a:prstGeom>
          <a:noFill/>
        </p:spPr>
        <p:txBody>
          <a:bodyPr wrap="square" rtlCol="0">
            <a:spAutoFit/>
          </a:bodyPr>
          <a:lstStyle/>
          <a:p>
            <a:pPr algn="ctr"/>
            <a:r>
              <a:rPr lang="en-US" sz="2000" b="1" spc="-5" dirty="0">
                <a:solidFill>
                  <a:schemeClr val="tx2">
                    <a:lumMod val="75000"/>
                  </a:schemeClr>
                </a:solidFill>
                <a:latin typeface="Times New Roman"/>
                <a:cs typeface="Times New Roman"/>
              </a:rPr>
              <a:t>Then </a:t>
            </a:r>
            <a:r>
              <a:rPr lang="en-US" sz="2000" b="1" dirty="0">
                <a:solidFill>
                  <a:schemeClr val="tx2">
                    <a:lumMod val="75000"/>
                  </a:schemeClr>
                </a:solidFill>
                <a:latin typeface="Times New Roman"/>
                <a:cs typeface="Times New Roman"/>
              </a:rPr>
              <a:t>equal volume of </a:t>
            </a:r>
            <a:r>
              <a:rPr lang="en-US" sz="2000" b="1" spc="-5" dirty="0">
                <a:solidFill>
                  <a:schemeClr val="tx2">
                    <a:lumMod val="75000"/>
                  </a:schemeClr>
                </a:solidFill>
                <a:latin typeface="Times New Roman"/>
                <a:cs typeface="Times New Roman"/>
              </a:rPr>
              <a:t>chilled isopropanol was added </a:t>
            </a:r>
            <a:r>
              <a:rPr lang="en-US" sz="2000" b="1" dirty="0">
                <a:solidFill>
                  <a:schemeClr val="tx2">
                    <a:lumMod val="75000"/>
                  </a:schemeClr>
                </a:solidFill>
                <a:latin typeface="Times New Roman"/>
                <a:cs typeface="Times New Roman"/>
              </a:rPr>
              <a:t>in the </a:t>
            </a:r>
            <a:r>
              <a:rPr lang="en-US" sz="2000" b="1" spc="-5" dirty="0">
                <a:solidFill>
                  <a:schemeClr val="tx2">
                    <a:lumMod val="75000"/>
                  </a:schemeClr>
                </a:solidFill>
                <a:latin typeface="Times New Roman"/>
                <a:cs typeface="Times New Roman"/>
              </a:rPr>
              <a:t>collected  supernatant and </a:t>
            </a:r>
            <a:r>
              <a:rPr lang="en-US" sz="2000" b="1" dirty="0">
                <a:solidFill>
                  <a:schemeClr val="tx2">
                    <a:lumMod val="75000"/>
                  </a:schemeClr>
                </a:solidFill>
                <a:latin typeface="Times New Roman"/>
                <a:cs typeface="Times New Roman"/>
              </a:rPr>
              <a:t>the </a:t>
            </a:r>
            <a:r>
              <a:rPr lang="en-US" sz="2000" b="1" spc="-5" dirty="0">
                <a:solidFill>
                  <a:schemeClr val="tx2">
                    <a:lumMod val="75000"/>
                  </a:schemeClr>
                </a:solidFill>
                <a:latin typeface="Times New Roman"/>
                <a:cs typeface="Times New Roman"/>
              </a:rPr>
              <a:t>tubes </a:t>
            </a:r>
            <a:r>
              <a:rPr lang="en-US" sz="2000" b="1" spc="-10" dirty="0">
                <a:solidFill>
                  <a:schemeClr val="tx2">
                    <a:lumMod val="75000"/>
                  </a:schemeClr>
                </a:solidFill>
                <a:latin typeface="Times New Roman"/>
                <a:cs typeface="Times New Roman"/>
              </a:rPr>
              <a:t>were </a:t>
            </a:r>
            <a:r>
              <a:rPr lang="en-US" sz="2000" b="1" spc="-25" dirty="0">
                <a:solidFill>
                  <a:schemeClr val="tx2">
                    <a:lumMod val="75000"/>
                  </a:schemeClr>
                </a:solidFill>
                <a:latin typeface="Times New Roman"/>
                <a:cs typeface="Times New Roman"/>
              </a:rPr>
              <a:t>kept </a:t>
            </a:r>
            <a:r>
              <a:rPr lang="en-US" sz="2000" b="1" spc="-20" dirty="0">
                <a:solidFill>
                  <a:schemeClr val="tx2">
                    <a:lumMod val="75000"/>
                  </a:schemeClr>
                </a:solidFill>
                <a:latin typeface="Times New Roman"/>
                <a:cs typeface="Times New Roman"/>
              </a:rPr>
              <a:t>for</a:t>
            </a:r>
            <a:r>
              <a:rPr lang="en-US" sz="2000" b="1" spc="50" dirty="0">
                <a:solidFill>
                  <a:schemeClr val="tx2">
                    <a:lumMod val="75000"/>
                  </a:schemeClr>
                </a:solidFill>
                <a:latin typeface="Times New Roman"/>
                <a:cs typeface="Times New Roman"/>
              </a:rPr>
              <a:t> </a:t>
            </a:r>
            <a:r>
              <a:rPr lang="en-US" sz="2000" b="1" spc="-10" dirty="0">
                <a:solidFill>
                  <a:schemeClr val="tx2">
                    <a:lumMod val="75000"/>
                  </a:schemeClr>
                </a:solidFill>
                <a:latin typeface="Times New Roman"/>
                <a:cs typeface="Times New Roman"/>
              </a:rPr>
              <a:t>Incubation</a:t>
            </a:r>
            <a:r>
              <a:rPr lang="en-US" sz="2000" b="1" spc="-15" dirty="0">
                <a:solidFill>
                  <a:schemeClr val="tx2">
                    <a:lumMod val="75000"/>
                  </a:schemeClr>
                </a:solidFill>
                <a:latin typeface="Times New Roman"/>
                <a:cs typeface="Times New Roman"/>
              </a:rPr>
              <a:t> </a:t>
            </a:r>
            <a:r>
              <a:rPr lang="en-US" sz="2000" b="1" spc="-20" dirty="0">
                <a:solidFill>
                  <a:schemeClr val="tx2">
                    <a:lumMod val="75000"/>
                  </a:schemeClr>
                </a:solidFill>
                <a:latin typeface="Times New Roman"/>
                <a:cs typeface="Times New Roman"/>
              </a:rPr>
              <a:t>at</a:t>
            </a:r>
          </a:p>
          <a:p>
            <a:pPr algn="ctr"/>
            <a:r>
              <a:rPr lang="en-US" sz="2000" b="1" spc="160" dirty="0">
                <a:solidFill>
                  <a:schemeClr val="tx2">
                    <a:lumMod val="75000"/>
                  </a:schemeClr>
                </a:solidFill>
                <a:latin typeface="Times New Roman"/>
                <a:cs typeface="Times New Roman"/>
              </a:rPr>
              <a:t>-20℃ </a:t>
            </a:r>
            <a:r>
              <a:rPr lang="en-US" sz="2000" b="1" spc="-20" dirty="0">
                <a:solidFill>
                  <a:schemeClr val="tx2">
                    <a:lumMod val="75000"/>
                  </a:schemeClr>
                </a:solidFill>
                <a:latin typeface="Times New Roman"/>
                <a:cs typeface="Times New Roman"/>
              </a:rPr>
              <a:t>for</a:t>
            </a:r>
            <a:r>
              <a:rPr lang="en-US" sz="2000" b="1" spc="-200" dirty="0">
                <a:solidFill>
                  <a:schemeClr val="tx2">
                    <a:lumMod val="75000"/>
                  </a:schemeClr>
                </a:solidFill>
                <a:latin typeface="Times New Roman"/>
                <a:cs typeface="Times New Roman"/>
              </a:rPr>
              <a:t>  </a:t>
            </a:r>
            <a:r>
              <a:rPr lang="en-US" sz="2000" b="1" spc="-70" dirty="0">
                <a:solidFill>
                  <a:schemeClr val="tx2">
                    <a:lumMod val="75000"/>
                  </a:schemeClr>
                </a:solidFill>
                <a:latin typeface="Times New Roman"/>
                <a:cs typeface="Times New Roman"/>
              </a:rPr>
              <a:t>overnight .</a:t>
            </a:r>
            <a:endParaRPr lang="en-US" sz="2000" b="1" dirty="0">
              <a:solidFill>
                <a:schemeClr val="tx2">
                  <a:lumMod val="75000"/>
                </a:schemeClr>
              </a:solidFill>
            </a:endParaRPr>
          </a:p>
        </p:txBody>
      </p:sp>
      <p:sp>
        <p:nvSpPr>
          <p:cNvPr id="3" name="Arrow: Down 2">
            <a:extLst>
              <a:ext uri="{FF2B5EF4-FFF2-40B4-BE49-F238E27FC236}">
                <a16:creationId xmlns:a16="http://schemas.microsoft.com/office/drawing/2014/main" id="{DDF01AF1-ED17-4DB3-B616-F726FC5B62A6}"/>
              </a:ext>
            </a:extLst>
          </p:cNvPr>
          <p:cNvSpPr/>
          <p:nvPr/>
        </p:nvSpPr>
        <p:spPr>
          <a:xfrm>
            <a:off x="3276601" y="248892"/>
            <a:ext cx="526775" cy="661934"/>
          </a:xfrm>
          <a:prstGeom prst="downArrow">
            <a:avLst/>
          </a:prstGeom>
          <a:solidFill>
            <a:srgbClr val="B8089F"/>
          </a:solidFill>
          <a:ln>
            <a:solidFill>
              <a:srgbClr val="B80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Arrow: Down 14">
            <a:extLst>
              <a:ext uri="{FF2B5EF4-FFF2-40B4-BE49-F238E27FC236}">
                <a16:creationId xmlns:a16="http://schemas.microsoft.com/office/drawing/2014/main" id="{71C79CEC-4CDF-4D86-A466-0E4275CE2607}"/>
              </a:ext>
            </a:extLst>
          </p:cNvPr>
          <p:cNvSpPr/>
          <p:nvPr/>
        </p:nvSpPr>
        <p:spPr>
          <a:xfrm>
            <a:off x="3573449" y="2870033"/>
            <a:ext cx="472232" cy="609601"/>
          </a:xfrm>
          <a:prstGeom prst="downArrow">
            <a:avLst/>
          </a:prstGeom>
          <a:solidFill>
            <a:srgbClr val="B8089F"/>
          </a:solidFill>
          <a:ln>
            <a:solidFill>
              <a:srgbClr val="B80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Arrow: Down 15">
            <a:extLst>
              <a:ext uri="{FF2B5EF4-FFF2-40B4-BE49-F238E27FC236}">
                <a16:creationId xmlns:a16="http://schemas.microsoft.com/office/drawing/2014/main" id="{BA93AB15-6163-4916-AEF2-058A431A8CB1}"/>
              </a:ext>
            </a:extLst>
          </p:cNvPr>
          <p:cNvSpPr/>
          <p:nvPr/>
        </p:nvSpPr>
        <p:spPr>
          <a:xfrm>
            <a:off x="3962400" y="4851233"/>
            <a:ext cx="465606" cy="561440"/>
          </a:xfrm>
          <a:prstGeom prst="downArrow">
            <a:avLst/>
          </a:prstGeom>
          <a:solidFill>
            <a:srgbClr val="B8089F"/>
          </a:solidFill>
          <a:ln>
            <a:solidFill>
              <a:srgbClr val="B80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5E19BB95-5CF6-0473-7664-680EA60E4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1" y="1435790"/>
            <a:ext cx="2992847" cy="3987968"/>
          </a:xfrm>
          <a:prstGeom prst="rect">
            <a:avLst/>
          </a:prstGeom>
        </p:spPr>
      </p:pic>
    </p:spTree>
    <p:extLst>
      <p:ext uri="{BB962C8B-B14F-4D97-AF65-F5344CB8AC3E}">
        <p14:creationId xmlns:p14="http://schemas.microsoft.com/office/powerpoint/2010/main" val="3280633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62329" y="533401"/>
            <a:ext cx="8869905" cy="1015663"/>
          </a:xfrm>
          <a:prstGeom prst="rect">
            <a:avLst/>
          </a:prstGeom>
          <a:noFill/>
        </p:spPr>
        <p:txBody>
          <a:bodyPr wrap="square" rtlCol="0">
            <a:spAutoFit/>
          </a:bodyPr>
          <a:lstStyle/>
          <a:p>
            <a:pPr marL="12700" marR="5080" algn="just">
              <a:spcBef>
                <a:spcPts val="100"/>
              </a:spcBef>
              <a:tabLst>
                <a:tab pos="823594" algn="l"/>
              </a:tabLst>
            </a:pPr>
            <a:r>
              <a:rPr lang="en-US" sz="2000" b="1" spc="-5" dirty="0">
                <a:solidFill>
                  <a:schemeClr val="tx2">
                    <a:lumMod val="75000"/>
                  </a:schemeClr>
                </a:solidFill>
                <a:latin typeface="Times New Roman"/>
                <a:cs typeface="Times New Roman"/>
              </a:rPr>
              <a:t>On </a:t>
            </a:r>
            <a:r>
              <a:rPr lang="en-US" sz="2000" b="1" dirty="0">
                <a:solidFill>
                  <a:schemeClr val="tx2">
                    <a:lumMod val="75000"/>
                  </a:schemeClr>
                </a:solidFill>
                <a:latin typeface="Times New Roman"/>
                <a:cs typeface="Times New Roman"/>
              </a:rPr>
              <a:t>the next </a:t>
            </a:r>
            <a:r>
              <a:rPr lang="en-US" sz="2000" b="1" spc="-100" dirty="0">
                <a:solidFill>
                  <a:schemeClr val="tx2">
                    <a:lumMod val="75000"/>
                  </a:schemeClr>
                </a:solidFill>
                <a:latin typeface="Times New Roman"/>
                <a:cs typeface="Times New Roman"/>
              </a:rPr>
              <a:t>day, </a:t>
            </a:r>
            <a:r>
              <a:rPr lang="en-US" sz="2000" b="1" dirty="0">
                <a:solidFill>
                  <a:schemeClr val="tx2">
                    <a:lumMod val="75000"/>
                  </a:schemeClr>
                </a:solidFill>
                <a:latin typeface="Times New Roman"/>
                <a:cs typeface="Times New Roman"/>
              </a:rPr>
              <a:t>the tubes </a:t>
            </a:r>
            <a:r>
              <a:rPr lang="en-US" sz="2000" b="1" spc="-5" dirty="0">
                <a:solidFill>
                  <a:schemeClr val="tx2">
                    <a:lumMod val="75000"/>
                  </a:schemeClr>
                </a:solidFill>
                <a:latin typeface="Times New Roman"/>
                <a:cs typeface="Times New Roman"/>
              </a:rPr>
              <a:t>were centrifuged </a:t>
            </a:r>
            <a:r>
              <a:rPr lang="en-US" sz="2000" b="1" spc="-20" dirty="0">
                <a:solidFill>
                  <a:schemeClr val="tx2">
                    <a:lumMod val="75000"/>
                  </a:schemeClr>
                </a:solidFill>
                <a:latin typeface="Times New Roman"/>
                <a:cs typeface="Times New Roman"/>
              </a:rPr>
              <a:t>at </a:t>
            </a:r>
            <a:r>
              <a:rPr lang="en-US" sz="2000" b="1" dirty="0">
                <a:solidFill>
                  <a:schemeClr val="tx2">
                    <a:lumMod val="75000"/>
                  </a:schemeClr>
                </a:solidFill>
                <a:latin typeface="Times New Roman"/>
                <a:cs typeface="Times New Roman"/>
              </a:rPr>
              <a:t>13,000 rpm </a:t>
            </a:r>
            <a:r>
              <a:rPr lang="en-US" sz="2000" b="1" spc="-20" dirty="0">
                <a:solidFill>
                  <a:schemeClr val="tx2">
                    <a:lumMod val="75000"/>
                  </a:schemeClr>
                </a:solidFill>
                <a:latin typeface="Times New Roman"/>
                <a:cs typeface="Times New Roman"/>
              </a:rPr>
              <a:t>for </a:t>
            </a:r>
            <a:r>
              <a:rPr lang="en-US" sz="2000" b="1" spc="-50" dirty="0">
                <a:solidFill>
                  <a:schemeClr val="tx2">
                    <a:lumMod val="75000"/>
                  </a:schemeClr>
                </a:solidFill>
                <a:latin typeface="Times New Roman"/>
                <a:cs typeface="Times New Roman"/>
              </a:rPr>
              <a:t>11 </a:t>
            </a:r>
            <a:r>
              <a:rPr lang="en-US" sz="2000" b="1" dirty="0">
                <a:solidFill>
                  <a:schemeClr val="tx2">
                    <a:lumMod val="75000"/>
                  </a:schemeClr>
                </a:solidFill>
                <a:latin typeface="Times New Roman"/>
                <a:cs typeface="Times New Roman"/>
              </a:rPr>
              <a:t>min.</a:t>
            </a:r>
            <a:r>
              <a:rPr lang="en-US" sz="2000" b="1" spc="-70" dirty="0">
                <a:solidFill>
                  <a:schemeClr val="tx2">
                    <a:lumMod val="75000"/>
                  </a:schemeClr>
                </a:solidFill>
                <a:latin typeface="Times New Roman"/>
                <a:cs typeface="Times New Roman"/>
              </a:rPr>
              <a:t> </a:t>
            </a:r>
            <a:r>
              <a:rPr lang="en-US" sz="2000" b="1" dirty="0">
                <a:solidFill>
                  <a:schemeClr val="tx2">
                    <a:lumMod val="75000"/>
                  </a:schemeClr>
                </a:solidFill>
                <a:latin typeface="Times New Roman"/>
                <a:cs typeface="Times New Roman"/>
              </a:rPr>
              <a:t>then  </a:t>
            </a:r>
            <a:r>
              <a:rPr lang="en-US" sz="2000" b="1" spc="-5" dirty="0">
                <a:solidFill>
                  <a:schemeClr val="tx2">
                    <a:lumMod val="75000"/>
                  </a:schemeClr>
                </a:solidFill>
                <a:latin typeface="Times New Roman"/>
                <a:cs typeface="Times New Roman"/>
              </a:rPr>
              <a:t>equal </a:t>
            </a:r>
            <a:r>
              <a:rPr lang="en-US" sz="2000" b="1" dirty="0">
                <a:solidFill>
                  <a:schemeClr val="tx2">
                    <a:lumMod val="75000"/>
                  </a:schemeClr>
                </a:solidFill>
                <a:latin typeface="Times New Roman"/>
                <a:cs typeface="Times New Roman"/>
              </a:rPr>
              <a:t>volume of </a:t>
            </a:r>
            <a:r>
              <a:rPr lang="en-US" sz="2000" b="1" spc="-5" dirty="0">
                <a:solidFill>
                  <a:schemeClr val="tx2">
                    <a:lumMod val="75000"/>
                  </a:schemeClr>
                </a:solidFill>
                <a:latin typeface="Times New Roman"/>
                <a:cs typeface="Times New Roman"/>
              </a:rPr>
              <a:t>ethanol was added </a:t>
            </a:r>
            <a:r>
              <a:rPr lang="en-US" sz="2000" b="1" dirty="0">
                <a:solidFill>
                  <a:schemeClr val="tx2">
                    <a:lumMod val="75000"/>
                  </a:schemeClr>
                </a:solidFill>
                <a:latin typeface="Times New Roman"/>
                <a:cs typeface="Times New Roman"/>
              </a:rPr>
              <a:t>in the </a:t>
            </a:r>
            <a:r>
              <a:rPr lang="en-US" sz="2000" b="1" spc="-5" dirty="0">
                <a:solidFill>
                  <a:schemeClr val="tx2">
                    <a:lumMod val="75000"/>
                  </a:schemeClr>
                </a:solidFill>
                <a:latin typeface="Times New Roman"/>
                <a:cs typeface="Times New Roman"/>
              </a:rPr>
              <a:t>collected pellet</a:t>
            </a:r>
            <a:r>
              <a:rPr lang="en-US" sz="2000" b="1" spc="-180" dirty="0">
                <a:solidFill>
                  <a:schemeClr val="tx2">
                    <a:lumMod val="75000"/>
                  </a:schemeClr>
                </a:solidFill>
                <a:latin typeface="Times New Roman"/>
                <a:cs typeface="Times New Roman"/>
              </a:rPr>
              <a:t>  </a:t>
            </a:r>
            <a:r>
              <a:rPr lang="en-US" sz="2000" b="1" spc="-5" dirty="0">
                <a:solidFill>
                  <a:schemeClr val="tx2">
                    <a:lumMod val="75000"/>
                  </a:schemeClr>
                </a:solidFill>
                <a:latin typeface="Times New Roman"/>
                <a:cs typeface="Times New Roman"/>
              </a:rPr>
              <a:t>and</a:t>
            </a:r>
            <a:r>
              <a:rPr lang="en-US" sz="2000" b="1" dirty="0">
                <a:solidFill>
                  <a:schemeClr val="tx2">
                    <a:lumMod val="75000"/>
                  </a:schemeClr>
                </a:solidFill>
                <a:latin typeface="Times New Roman"/>
                <a:cs typeface="Times New Roman"/>
              </a:rPr>
              <a:t> </a:t>
            </a:r>
            <a:r>
              <a:rPr lang="en-US" sz="2000" b="1" spc="-5" dirty="0">
                <a:solidFill>
                  <a:schemeClr val="tx2">
                    <a:lumMod val="75000"/>
                  </a:schemeClr>
                </a:solidFill>
                <a:latin typeface="Times New Roman"/>
                <a:cs typeface="Times New Roman"/>
              </a:rPr>
              <a:t>tubes </a:t>
            </a:r>
            <a:r>
              <a:rPr lang="en-US" sz="2000" b="1" spc="-10" dirty="0">
                <a:solidFill>
                  <a:schemeClr val="tx2">
                    <a:lumMod val="75000"/>
                  </a:schemeClr>
                </a:solidFill>
                <a:latin typeface="Times New Roman"/>
                <a:cs typeface="Times New Roman"/>
              </a:rPr>
              <a:t>were centrifuged </a:t>
            </a:r>
            <a:r>
              <a:rPr lang="en-US" sz="2000" b="1" spc="-20" dirty="0">
                <a:solidFill>
                  <a:schemeClr val="tx2">
                    <a:lumMod val="75000"/>
                  </a:schemeClr>
                </a:solidFill>
                <a:latin typeface="Times New Roman"/>
                <a:cs typeface="Times New Roman"/>
              </a:rPr>
              <a:t>at </a:t>
            </a:r>
            <a:r>
              <a:rPr lang="en-US" sz="2000" b="1" spc="-5" dirty="0">
                <a:solidFill>
                  <a:schemeClr val="tx2">
                    <a:lumMod val="75000"/>
                  </a:schemeClr>
                </a:solidFill>
                <a:latin typeface="Times New Roman"/>
                <a:cs typeface="Times New Roman"/>
              </a:rPr>
              <a:t>7000 </a:t>
            </a:r>
            <a:r>
              <a:rPr lang="en-US" sz="2000" b="1" dirty="0">
                <a:solidFill>
                  <a:schemeClr val="tx2">
                    <a:lumMod val="75000"/>
                  </a:schemeClr>
                </a:solidFill>
                <a:latin typeface="Times New Roman"/>
                <a:cs typeface="Times New Roman"/>
              </a:rPr>
              <a:t>rpm </a:t>
            </a:r>
            <a:r>
              <a:rPr lang="en-US" sz="2000" b="1" spc="-20" dirty="0">
                <a:solidFill>
                  <a:schemeClr val="tx2">
                    <a:lumMod val="75000"/>
                  </a:schemeClr>
                </a:solidFill>
                <a:latin typeface="Times New Roman"/>
                <a:cs typeface="Times New Roman"/>
              </a:rPr>
              <a:t>for </a:t>
            </a:r>
            <a:r>
              <a:rPr lang="en-US" sz="2000" b="1" dirty="0">
                <a:solidFill>
                  <a:schemeClr val="tx2">
                    <a:lumMod val="75000"/>
                  </a:schemeClr>
                </a:solidFill>
                <a:latin typeface="Times New Roman"/>
                <a:cs typeface="Times New Roman"/>
              </a:rPr>
              <a:t>5</a:t>
            </a:r>
            <a:r>
              <a:rPr lang="en-US" sz="2000" b="1" spc="135" dirty="0">
                <a:solidFill>
                  <a:schemeClr val="tx2">
                    <a:lumMod val="75000"/>
                  </a:schemeClr>
                </a:solidFill>
                <a:latin typeface="Times New Roman"/>
                <a:cs typeface="Times New Roman"/>
              </a:rPr>
              <a:t> </a:t>
            </a:r>
            <a:r>
              <a:rPr lang="en-US" sz="2000" b="1" dirty="0">
                <a:solidFill>
                  <a:schemeClr val="tx2">
                    <a:lumMod val="75000"/>
                  </a:schemeClr>
                </a:solidFill>
                <a:latin typeface="Times New Roman"/>
                <a:cs typeface="Times New Roman"/>
              </a:rPr>
              <a:t>min.</a:t>
            </a:r>
          </a:p>
        </p:txBody>
      </p:sp>
      <p:sp>
        <p:nvSpPr>
          <p:cNvPr id="5" name="TextBox 4"/>
          <p:cNvSpPr txBox="1"/>
          <p:nvPr/>
        </p:nvSpPr>
        <p:spPr>
          <a:xfrm>
            <a:off x="1935024" y="3886200"/>
            <a:ext cx="8580576" cy="707886"/>
          </a:xfrm>
          <a:prstGeom prst="rect">
            <a:avLst/>
          </a:prstGeom>
          <a:noFill/>
        </p:spPr>
        <p:txBody>
          <a:bodyPr wrap="square" rtlCol="0">
            <a:spAutoFit/>
          </a:bodyPr>
          <a:lstStyle/>
          <a:p>
            <a:pPr algn="just">
              <a:lnSpc>
                <a:spcPct val="100000"/>
              </a:lnSpc>
            </a:pPr>
            <a:r>
              <a:rPr lang="en-US" sz="2000" b="1" dirty="0">
                <a:solidFill>
                  <a:schemeClr val="tx2">
                    <a:lumMod val="75000"/>
                  </a:schemeClr>
                </a:solidFill>
                <a:latin typeface="Times New Roman"/>
                <a:cs typeface="Times New Roman"/>
              </a:rPr>
              <a:t>The </a:t>
            </a:r>
            <a:r>
              <a:rPr lang="en-US" sz="2000" b="1" spc="-5" dirty="0">
                <a:solidFill>
                  <a:schemeClr val="tx2">
                    <a:lumMod val="75000"/>
                  </a:schemeClr>
                </a:solidFill>
                <a:latin typeface="Times New Roman"/>
                <a:cs typeface="Times New Roman"/>
              </a:rPr>
              <a:t>above </a:t>
            </a:r>
            <a:r>
              <a:rPr lang="en-US" sz="2000" b="1" spc="-20" dirty="0">
                <a:solidFill>
                  <a:schemeClr val="tx2">
                    <a:lumMod val="75000"/>
                  </a:schemeClr>
                </a:solidFill>
                <a:latin typeface="Times New Roman"/>
                <a:cs typeface="Times New Roman"/>
              </a:rPr>
              <a:t>step </a:t>
            </a:r>
            <a:r>
              <a:rPr lang="en-US" sz="2000" b="1" spc="-10" dirty="0">
                <a:solidFill>
                  <a:schemeClr val="tx2">
                    <a:lumMod val="75000"/>
                  </a:schemeClr>
                </a:solidFill>
                <a:latin typeface="Times New Roman"/>
                <a:cs typeface="Times New Roman"/>
              </a:rPr>
              <a:t>were </a:t>
            </a:r>
            <a:r>
              <a:rPr lang="en-US" sz="2000" b="1" spc="-5" dirty="0">
                <a:solidFill>
                  <a:schemeClr val="tx2">
                    <a:lumMod val="75000"/>
                  </a:schemeClr>
                </a:solidFill>
                <a:latin typeface="Times New Roman"/>
                <a:cs typeface="Times New Roman"/>
              </a:rPr>
              <a:t>repeated 2-3 </a:t>
            </a:r>
            <a:r>
              <a:rPr lang="en-US" sz="2000" b="1" dirty="0">
                <a:solidFill>
                  <a:schemeClr val="tx2">
                    <a:lumMod val="75000"/>
                  </a:schemeClr>
                </a:solidFill>
                <a:latin typeface="Times New Roman"/>
                <a:cs typeface="Times New Roman"/>
              </a:rPr>
              <a:t>times, </a:t>
            </a:r>
            <a:r>
              <a:rPr lang="en-US" sz="2000" b="1" spc="-5" dirty="0">
                <a:solidFill>
                  <a:schemeClr val="tx2">
                    <a:lumMod val="75000"/>
                  </a:schemeClr>
                </a:solidFill>
                <a:latin typeface="Times New Roman"/>
                <a:cs typeface="Times New Roman"/>
              </a:rPr>
              <a:t>then </a:t>
            </a:r>
            <a:r>
              <a:rPr lang="en-US" sz="2000" b="1" dirty="0">
                <a:solidFill>
                  <a:schemeClr val="tx2">
                    <a:lumMod val="75000"/>
                  </a:schemeClr>
                </a:solidFill>
                <a:latin typeface="Times New Roman"/>
                <a:cs typeface="Times New Roman"/>
              </a:rPr>
              <a:t>the </a:t>
            </a:r>
            <a:r>
              <a:rPr lang="en-US" sz="2000" b="1" spc="-5" dirty="0">
                <a:solidFill>
                  <a:schemeClr val="tx2">
                    <a:lumMod val="75000"/>
                  </a:schemeClr>
                </a:solidFill>
                <a:latin typeface="Times New Roman"/>
                <a:cs typeface="Times New Roman"/>
              </a:rPr>
              <a:t>pellet </a:t>
            </a:r>
            <a:r>
              <a:rPr lang="en-US" sz="2000" b="1" spc="-10" dirty="0">
                <a:solidFill>
                  <a:schemeClr val="tx2">
                    <a:lumMod val="75000"/>
                  </a:schemeClr>
                </a:solidFill>
                <a:latin typeface="Times New Roman"/>
                <a:cs typeface="Times New Roman"/>
              </a:rPr>
              <a:t>was </a:t>
            </a:r>
            <a:r>
              <a:rPr lang="en-US" sz="2000" b="1" spc="-5" dirty="0">
                <a:solidFill>
                  <a:schemeClr val="tx2">
                    <a:lumMod val="75000"/>
                  </a:schemeClr>
                </a:solidFill>
                <a:latin typeface="Times New Roman"/>
                <a:cs typeface="Times New Roman"/>
              </a:rPr>
              <a:t>air dry</a:t>
            </a:r>
            <a:r>
              <a:rPr lang="en-US" sz="2000" b="1" spc="-150" dirty="0">
                <a:solidFill>
                  <a:schemeClr val="tx2">
                    <a:lumMod val="75000"/>
                  </a:schemeClr>
                </a:solidFill>
                <a:latin typeface="Times New Roman"/>
                <a:cs typeface="Times New Roman"/>
              </a:rPr>
              <a:t> </a:t>
            </a:r>
            <a:r>
              <a:rPr lang="en-US" sz="2000" b="1" spc="-5" dirty="0">
                <a:solidFill>
                  <a:schemeClr val="tx2">
                    <a:lumMod val="75000"/>
                  </a:schemeClr>
                </a:solidFill>
                <a:latin typeface="Times New Roman"/>
                <a:cs typeface="Times New Roman"/>
              </a:rPr>
              <a:t>and</a:t>
            </a:r>
            <a:r>
              <a:rPr lang="en-US" sz="2000" b="1" dirty="0">
                <a:solidFill>
                  <a:schemeClr val="tx2">
                    <a:lumMod val="75000"/>
                  </a:schemeClr>
                </a:solidFill>
                <a:latin typeface="Times New Roman"/>
                <a:cs typeface="Times New Roman"/>
              </a:rPr>
              <a:t> </a:t>
            </a:r>
            <a:r>
              <a:rPr lang="en-US" sz="2000" b="1" spc="-5" dirty="0">
                <a:solidFill>
                  <a:schemeClr val="tx2">
                    <a:lumMod val="75000"/>
                  </a:schemeClr>
                </a:solidFill>
                <a:latin typeface="Times New Roman"/>
                <a:cs typeface="Times New Roman"/>
              </a:rPr>
              <a:t>dissolve </a:t>
            </a:r>
            <a:r>
              <a:rPr lang="en-US" sz="2000" b="1" dirty="0">
                <a:solidFill>
                  <a:schemeClr val="tx2">
                    <a:lumMod val="75000"/>
                  </a:schemeClr>
                </a:solidFill>
                <a:latin typeface="Times New Roman"/>
                <a:cs typeface="Times New Roman"/>
              </a:rPr>
              <a:t>in 250μl of </a:t>
            </a:r>
            <a:r>
              <a:rPr lang="en-US" sz="2000" b="1" spc="-5" dirty="0">
                <a:solidFill>
                  <a:schemeClr val="tx2">
                    <a:lumMod val="75000"/>
                  </a:schemeClr>
                </a:solidFill>
                <a:latin typeface="Times New Roman"/>
                <a:cs typeface="Times New Roman"/>
              </a:rPr>
              <a:t>1X TE </a:t>
            </a:r>
            <a:r>
              <a:rPr lang="en-US" sz="2000" b="1" spc="-35" dirty="0">
                <a:solidFill>
                  <a:schemeClr val="tx2">
                    <a:lumMod val="75000"/>
                  </a:schemeClr>
                </a:solidFill>
                <a:latin typeface="Times New Roman"/>
                <a:cs typeface="Times New Roman"/>
              </a:rPr>
              <a:t>buffer </a:t>
            </a:r>
            <a:r>
              <a:rPr lang="en-US" sz="2000" b="1" spc="-5" dirty="0">
                <a:solidFill>
                  <a:schemeClr val="tx2">
                    <a:lumMod val="75000"/>
                  </a:schemeClr>
                </a:solidFill>
                <a:latin typeface="Times New Roman"/>
                <a:cs typeface="Times New Roman"/>
              </a:rPr>
              <a:t>and </a:t>
            </a:r>
            <a:r>
              <a:rPr lang="en-US" sz="2000" b="1" dirty="0">
                <a:solidFill>
                  <a:schemeClr val="tx2">
                    <a:lumMod val="75000"/>
                  </a:schemeClr>
                </a:solidFill>
                <a:latin typeface="Times New Roman"/>
                <a:cs typeface="Times New Roman"/>
              </a:rPr>
              <a:t>the </a:t>
            </a:r>
            <a:r>
              <a:rPr lang="en-US" sz="2000" b="1" spc="-5" dirty="0">
                <a:solidFill>
                  <a:schemeClr val="tx2">
                    <a:lumMod val="75000"/>
                  </a:schemeClr>
                </a:solidFill>
                <a:latin typeface="Times New Roman"/>
                <a:cs typeface="Times New Roman"/>
              </a:rPr>
              <a:t>isolated</a:t>
            </a:r>
            <a:r>
              <a:rPr lang="en-US" sz="2000" b="1" spc="-120" dirty="0">
                <a:solidFill>
                  <a:schemeClr val="tx2">
                    <a:lumMod val="75000"/>
                  </a:schemeClr>
                </a:solidFill>
                <a:latin typeface="Times New Roman"/>
                <a:cs typeface="Times New Roman"/>
              </a:rPr>
              <a:t> </a:t>
            </a:r>
            <a:r>
              <a:rPr lang="en-US" sz="2000" b="1" spc="-10" dirty="0">
                <a:solidFill>
                  <a:schemeClr val="tx2">
                    <a:lumMod val="75000"/>
                  </a:schemeClr>
                </a:solidFill>
                <a:latin typeface="Times New Roman"/>
                <a:cs typeface="Times New Roman"/>
              </a:rPr>
              <a:t>DNA  was </a:t>
            </a:r>
            <a:r>
              <a:rPr lang="en-US" sz="2000" b="1" spc="-25" dirty="0">
                <a:solidFill>
                  <a:schemeClr val="tx2">
                    <a:lumMod val="75000"/>
                  </a:schemeClr>
                </a:solidFill>
                <a:latin typeface="Times New Roman"/>
                <a:cs typeface="Times New Roman"/>
              </a:rPr>
              <a:t>stored </a:t>
            </a:r>
            <a:r>
              <a:rPr lang="en-US" sz="2000" b="1" spc="-20" dirty="0">
                <a:solidFill>
                  <a:schemeClr val="tx2">
                    <a:lumMod val="75000"/>
                  </a:schemeClr>
                </a:solidFill>
                <a:latin typeface="Times New Roman"/>
                <a:cs typeface="Times New Roman"/>
              </a:rPr>
              <a:t>at </a:t>
            </a:r>
            <a:r>
              <a:rPr lang="en-US" sz="2000" b="1" spc="-5" dirty="0">
                <a:solidFill>
                  <a:schemeClr val="tx2">
                    <a:lumMod val="75000"/>
                  </a:schemeClr>
                </a:solidFill>
                <a:latin typeface="Times New Roman"/>
                <a:cs typeface="Times New Roman"/>
              </a:rPr>
              <a:t>-20</a:t>
            </a:r>
            <a:r>
              <a:rPr lang="en-US" sz="2000" b="1" spc="70" dirty="0">
                <a:solidFill>
                  <a:schemeClr val="tx2">
                    <a:lumMod val="75000"/>
                  </a:schemeClr>
                </a:solidFill>
                <a:latin typeface="Times New Roman"/>
                <a:cs typeface="Times New Roman"/>
              </a:rPr>
              <a:t> </a:t>
            </a:r>
            <a:r>
              <a:rPr lang="en-US" sz="2000" b="1" spc="345" dirty="0">
                <a:solidFill>
                  <a:schemeClr val="tx2">
                    <a:lumMod val="75000"/>
                  </a:schemeClr>
                </a:solidFill>
                <a:latin typeface="Times New Roman"/>
                <a:cs typeface="Times New Roman"/>
              </a:rPr>
              <a:t>℃.</a:t>
            </a:r>
            <a:endParaRPr lang="en-US" sz="2000" b="1" dirty="0">
              <a:solidFill>
                <a:schemeClr val="tx2">
                  <a:lumMod val="75000"/>
                </a:schemeClr>
              </a:solidFill>
              <a:latin typeface="Times New Roman"/>
              <a:cs typeface="Times New Roman"/>
            </a:endParaRPr>
          </a:p>
        </p:txBody>
      </p:sp>
      <p:sp>
        <p:nvSpPr>
          <p:cNvPr id="7" name="Arrow: Down 6">
            <a:extLst>
              <a:ext uri="{FF2B5EF4-FFF2-40B4-BE49-F238E27FC236}">
                <a16:creationId xmlns:a16="http://schemas.microsoft.com/office/drawing/2014/main" id="{6EC83F20-A1EA-452E-BF34-DA50F903136D}"/>
              </a:ext>
            </a:extLst>
          </p:cNvPr>
          <p:cNvSpPr/>
          <p:nvPr/>
        </p:nvSpPr>
        <p:spPr>
          <a:xfrm>
            <a:off x="5930580" y="2303331"/>
            <a:ext cx="533400" cy="828600"/>
          </a:xfrm>
          <a:prstGeom prst="downArrow">
            <a:avLst/>
          </a:prstGeom>
          <a:solidFill>
            <a:srgbClr val="B8089F"/>
          </a:solidFill>
          <a:ln>
            <a:solidFill>
              <a:srgbClr val="B80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n w="9525">
                <a:solidFill>
                  <a:schemeClr val="bg1"/>
                </a:solidFill>
                <a:prstDash val="solid"/>
              </a:ln>
              <a:solidFill>
                <a:srgbClr val="B8089F"/>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43636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752601" y="2590800"/>
          <a:ext cx="8648065" cy="2590800"/>
        </p:xfrm>
        <a:graphic>
          <a:graphicData uri="http://schemas.openxmlformats.org/drawingml/2006/table">
            <a:tbl>
              <a:tblPr firstRow="1" bandRow="1">
                <a:tableStyleId>{2D5ABB26-0587-4C30-8999-92F81FD0307C}</a:tableStyleId>
              </a:tblPr>
              <a:tblGrid>
                <a:gridCol w="8648065">
                  <a:extLst>
                    <a:ext uri="{9D8B030D-6E8A-4147-A177-3AD203B41FA5}">
                      <a16:colId xmlns:a16="http://schemas.microsoft.com/office/drawing/2014/main" val="20000"/>
                    </a:ext>
                  </a:extLst>
                </a:gridCol>
              </a:tblGrid>
              <a:tr h="1538314">
                <a:tc>
                  <a:txBody>
                    <a:bodyPr/>
                    <a:lstStyle/>
                    <a:p>
                      <a:pPr marR="118745" algn="ctr">
                        <a:lnSpc>
                          <a:spcPts val="2620"/>
                        </a:lnSpc>
                      </a:pPr>
                      <a:r>
                        <a:rPr sz="2400" b="0" dirty="0">
                          <a:solidFill>
                            <a:schemeClr val="tx2">
                              <a:lumMod val="75000"/>
                            </a:schemeClr>
                          </a:solidFill>
                          <a:latin typeface="Times New Roman" pitchFamily="18" charset="0"/>
                          <a:cs typeface="Times New Roman" pitchFamily="18" charset="0"/>
                        </a:rPr>
                        <a:t>1 μl of </a:t>
                      </a:r>
                      <a:r>
                        <a:rPr sz="2400" b="0" spc="-5" dirty="0">
                          <a:solidFill>
                            <a:schemeClr val="tx2">
                              <a:lumMod val="75000"/>
                            </a:schemeClr>
                          </a:solidFill>
                          <a:latin typeface="Times New Roman" pitchFamily="18" charset="0"/>
                          <a:cs typeface="Times New Roman" pitchFamily="18" charset="0"/>
                        </a:rPr>
                        <a:t>RNase </a:t>
                      </a:r>
                      <a:r>
                        <a:rPr sz="2400" b="0" spc="-10" dirty="0">
                          <a:solidFill>
                            <a:schemeClr val="tx2">
                              <a:lumMod val="75000"/>
                            </a:schemeClr>
                          </a:solidFill>
                          <a:latin typeface="Times New Roman" pitchFamily="18" charset="0"/>
                          <a:cs typeface="Times New Roman" pitchFamily="18" charset="0"/>
                        </a:rPr>
                        <a:t>was </a:t>
                      </a:r>
                      <a:r>
                        <a:rPr sz="2400" b="0" spc="-5" dirty="0">
                          <a:solidFill>
                            <a:schemeClr val="tx2">
                              <a:lumMod val="75000"/>
                            </a:schemeClr>
                          </a:solidFill>
                          <a:latin typeface="Times New Roman" pitchFamily="18" charset="0"/>
                          <a:cs typeface="Times New Roman" pitchFamily="18" charset="0"/>
                        </a:rPr>
                        <a:t>added </a:t>
                      </a:r>
                      <a:r>
                        <a:rPr sz="2400" b="0" spc="-20" dirty="0">
                          <a:solidFill>
                            <a:schemeClr val="tx2">
                              <a:lumMod val="75000"/>
                            </a:schemeClr>
                          </a:solidFill>
                          <a:latin typeface="Times New Roman" pitchFamily="18" charset="0"/>
                          <a:cs typeface="Times New Roman" pitchFamily="18" charset="0"/>
                        </a:rPr>
                        <a:t>into </a:t>
                      </a:r>
                      <a:r>
                        <a:rPr sz="2400" b="0" dirty="0">
                          <a:solidFill>
                            <a:schemeClr val="tx2">
                              <a:lumMod val="75000"/>
                            </a:schemeClr>
                          </a:solidFill>
                          <a:latin typeface="Times New Roman" pitchFamily="18" charset="0"/>
                          <a:cs typeface="Times New Roman" pitchFamily="18" charset="0"/>
                        </a:rPr>
                        <a:t>the 100 μl of isolated </a:t>
                      </a:r>
                      <a:r>
                        <a:rPr sz="2400" b="0" spc="-10" dirty="0">
                          <a:solidFill>
                            <a:schemeClr val="tx2">
                              <a:lumMod val="75000"/>
                            </a:schemeClr>
                          </a:solidFill>
                          <a:latin typeface="Times New Roman" pitchFamily="18" charset="0"/>
                          <a:cs typeface="Times New Roman" pitchFamily="18" charset="0"/>
                        </a:rPr>
                        <a:t>DNA </a:t>
                      </a:r>
                      <a:r>
                        <a:rPr sz="2400" b="0" dirty="0">
                          <a:solidFill>
                            <a:schemeClr val="tx2">
                              <a:lumMod val="75000"/>
                            </a:schemeClr>
                          </a:solidFill>
                          <a:latin typeface="Times New Roman" pitchFamily="18" charset="0"/>
                          <a:cs typeface="Times New Roman" pitchFamily="18" charset="0"/>
                        </a:rPr>
                        <a:t>to</a:t>
                      </a:r>
                      <a:r>
                        <a:rPr sz="2400" b="0" spc="-250" dirty="0">
                          <a:solidFill>
                            <a:schemeClr val="tx2">
                              <a:lumMod val="75000"/>
                            </a:schemeClr>
                          </a:solidFill>
                          <a:latin typeface="Times New Roman" pitchFamily="18" charset="0"/>
                          <a:cs typeface="Times New Roman" pitchFamily="18" charset="0"/>
                        </a:rPr>
                        <a:t> </a:t>
                      </a:r>
                      <a:r>
                        <a:rPr sz="2400" b="0" spc="-25" dirty="0">
                          <a:solidFill>
                            <a:schemeClr val="tx2">
                              <a:lumMod val="75000"/>
                            </a:schemeClr>
                          </a:solidFill>
                          <a:latin typeface="Times New Roman" pitchFamily="18" charset="0"/>
                          <a:cs typeface="Times New Roman" pitchFamily="18" charset="0"/>
                        </a:rPr>
                        <a:t>remove</a:t>
                      </a:r>
                      <a:endParaRPr sz="2400" b="0" dirty="0">
                        <a:solidFill>
                          <a:schemeClr val="tx2">
                            <a:lumMod val="75000"/>
                          </a:schemeClr>
                        </a:solidFill>
                        <a:latin typeface="Times New Roman" pitchFamily="18" charset="0"/>
                        <a:cs typeface="Times New Roman" pitchFamily="18" charset="0"/>
                      </a:endParaRPr>
                    </a:p>
                    <a:p>
                      <a:pPr marR="124460" algn="ctr">
                        <a:lnSpc>
                          <a:spcPct val="100000"/>
                        </a:lnSpc>
                      </a:pPr>
                      <a:r>
                        <a:rPr sz="2400" b="0" spc="-5" dirty="0">
                          <a:solidFill>
                            <a:schemeClr val="tx2">
                              <a:lumMod val="75000"/>
                            </a:schemeClr>
                          </a:solidFill>
                          <a:latin typeface="Times New Roman" pitchFamily="18" charset="0"/>
                          <a:cs typeface="Times New Roman" pitchFamily="18" charset="0"/>
                        </a:rPr>
                        <a:t>RNA</a:t>
                      </a:r>
                      <a:r>
                        <a:rPr sz="2400" b="0" spc="-135" dirty="0">
                          <a:solidFill>
                            <a:schemeClr val="tx2">
                              <a:lumMod val="75000"/>
                            </a:schemeClr>
                          </a:solidFill>
                          <a:latin typeface="Times New Roman" pitchFamily="18" charset="0"/>
                          <a:cs typeface="Times New Roman" pitchFamily="18" charset="0"/>
                        </a:rPr>
                        <a:t> </a:t>
                      </a:r>
                      <a:r>
                        <a:rPr sz="2400" b="0" spc="-10" dirty="0">
                          <a:solidFill>
                            <a:schemeClr val="tx2">
                              <a:lumMod val="75000"/>
                            </a:schemeClr>
                          </a:solidFill>
                          <a:latin typeface="Times New Roman" pitchFamily="18" charset="0"/>
                          <a:cs typeface="Times New Roman" pitchFamily="18" charset="0"/>
                        </a:rPr>
                        <a:t>contamination.</a:t>
                      </a:r>
                      <a:endParaRPr lang="en-US" sz="2400" b="0" spc="-10" dirty="0">
                        <a:solidFill>
                          <a:schemeClr val="tx2">
                            <a:lumMod val="75000"/>
                          </a:schemeClr>
                        </a:solidFill>
                        <a:latin typeface="Times New Roman" pitchFamily="18" charset="0"/>
                        <a:cs typeface="Times New Roman" pitchFamily="18" charset="0"/>
                      </a:endParaRPr>
                    </a:p>
                  </a:txBody>
                  <a:tcPr marL="0" marR="0" marT="0" marB="0"/>
                </a:tc>
                <a:extLst>
                  <a:ext uri="{0D108BD9-81ED-4DB2-BD59-A6C34878D82A}">
                    <a16:rowId xmlns:a16="http://schemas.microsoft.com/office/drawing/2014/main" val="10000"/>
                  </a:ext>
                </a:extLst>
              </a:tr>
              <a:tr h="1052486">
                <a:tc>
                  <a:txBody>
                    <a:bodyPr/>
                    <a:lstStyle/>
                    <a:p>
                      <a:pPr>
                        <a:lnSpc>
                          <a:spcPct val="100000"/>
                        </a:lnSpc>
                        <a:spcBef>
                          <a:spcPts val="50"/>
                        </a:spcBef>
                      </a:pPr>
                      <a:endParaRPr sz="2800" dirty="0">
                        <a:solidFill>
                          <a:schemeClr val="tx2">
                            <a:lumMod val="75000"/>
                          </a:schemeClr>
                        </a:solidFill>
                        <a:latin typeface="Times New Roman"/>
                        <a:cs typeface="Times New Roman"/>
                      </a:endParaRPr>
                    </a:p>
                    <a:p>
                      <a:pPr marL="127000">
                        <a:lnSpc>
                          <a:spcPts val="2820"/>
                        </a:lnSpc>
                      </a:pPr>
                      <a:r>
                        <a:rPr sz="2400" spc="-5" dirty="0">
                          <a:solidFill>
                            <a:schemeClr val="tx2">
                              <a:lumMod val="75000"/>
                            </a:schemeClr>
                          </a:solidFill>
                          <a:latin typeface="Times New Roman"/>
                          <a:cs typeface="Times New Roman"/>
                        </a:rPr>
                        <a:t>Then </a:t>
                      </a:r>
                      <a:r>
                        <a:rPr sz="2400" dirty="0">
                          <a:solidFill>
                            <a:schemeClr val="tx2">
                              <a:lumMod val="75000"/>
                            </a:schemeClr>
                          </a:solidFill>
                          <a:latin typeface="Times New Roman"/>
                          <a:cs typeface="Times New Roman"/>
                        </a:rPr>
                        <a:t>the tubes </a:t>
                      </a:r>
                      <a:r>
                        <a:rPr sz="2400" spc="-5" dirty="0">
                          <a:solidFill>
                            <a:schemeClr val="tx2">
                              <a:lumMod val="75000"/>
                            </a:schemeClr>
                          </a:solidFill>
                          <a:latin typeface="Times New Roman"/>
                          <a:cs typeface="Times New Roman"/>
                        </a:rPr>
                        <a:t>were incubated </a:t>
                      </a:r>
                      <a:r>
                        <a:rPr sz="2400" spc="-20" dirty="0">
                          <a:solidFill>
                            <a:schemeClr val="tx2">
                              <a:lumMod val="75000"/>
                            </a:schemeClr>
                          </a:solidFill>
                          <a:latin typeface="Times New Roman"/>
                          <a:cs typeface="Times New Roman"/>
                        </a:rPr>
                        <a:t>at </a:t>
                      </a:r>
                      <a:r>
                        <a:rPr sz="2400" dirty="0">
                          <a:solidFill>
                            <a:schemeClr val="tx2">
                              <a:lumMod val="75000"/>
                            </a:schemeClr>
                          </a:solidFill>
                          <a:latin typeface="Times New Roman"/>
                          <a:cs typeface="Times New Roman"/>
                        </a:rPr>
                        <a:t>37 </a:t>
                      </a:r>
                      <a:r>
                        <a:rPr sz="2400" spc="350" dirty="0">
                          <a:solidFill>
                            <a:schemeClr val="tx2">
                              <a:lumMod val="75000"/>
                            </a:schemeClr>
                          </a:solidFill>
                          <a:latin typeface="Times New Roman"/>
                          <a:cs typeface="Times New Roman"/>
                        </a:rPr>
                        <a:t>℃</a:t>
                      </a:r>
                      <a:r>
                        <a:rPr sz="2400" spc="-125" dirty="0">
                          <a:solidFill>
                            <a:schemeClr val="tx2">
                              <a:lumMod val="75000"/>
                            </a:schemeClr>
                          </a:solidFill>
                          <a:latin typeface="Times New Roman"/>
                          <a:cs typeface="Times New Roman"/>
                        </a:rPr>
                        <a:t> </a:t>
                      </a:r>
                      <a:r>
                        <a:rPr sz="2400" spc="-10" dirty="0">
                          <a:solidFill>
                            <a:schemeClr val="tx2">
                              <a:lumMod val="75000"/>
                            </a:schemeClr>
                          </a:solidFill>
                          <a:latin typeface="Times New Roman"/>
                          <a:cs typeface="Times New Roman"/>
                        </a:rPr>
                        <a:t>For </a:t>
                      </a:r>
                      <a:r>
                        <a:rPr sz="2400" dirty="0">
                          <a:solidFill>
                            <a:schemeClr val="tx2">
                              <a:lumMod val="75000"/>
                            </a:schemeClr>
                          </a:solidFill>
                          <a:latin typeface="Times New Roman"/>
                          <a:cs typeface="Times New Roman"/>
                        </a:rPr>
                        <a:t>1 hour in hot </a:t>
                      </a:r>
                      <a:r>
                        <a:rPr sz="2400" spc="-25" dirty="0">
                          <a:solidFill>
                            <a:schemeClr val="tx2">
                              <a:lumMod val="75000"/>
                            </a:schemeClr>
                          </a:solidFill>
                          <a:latin typeface="Times New Roman"/>
                          <a:cs typeface="Times New Roman"/>
                        </a:rPr>
                        <a:t>water </a:t>
                      </a:r>
                      <a:r>
                        <a:rPr sz="2400" dirty="0">
                          <a:solidFill>
                            <a:schemeClr val="tx2">
                              <a:lumMod val="75000"/>
                            </a:schemeClr>
                          </a:solidFill>
                          <a:latin typeface="Times New Roman"/>
                          <a:cs typeface="Times New Roman"/>
                        </a:rPr>
                        <a:t>bath.</a:t>
                      </a:r>
                    </a:p>
                  </a:txBody>
                  <a:tcPr marL="0" marR="0" marT="6350" marB="0"/>
                </a:tc>
                <a:extLst>
                  <a:ext uri="{0D108BD9-81ED-4DB2-BD59-A6C34878D82A}">
                    <a16:rowId xmlns:a16="http://schemas.microsoft.com/office/drawing/2014/main" val="10001"/>
                  </a:ext>
                </a:extLst>
              </a:tr>
            </a:tbl>
          </a:graphicData>
        </a:graphic>
      </p:graphicFrame>
      <p:sp>
        <p:nvSpPr>
          <p:cNvPr id="3" name="object 3"/>
          <p:cNvSpPr txBox="1"/>
          <p:nvPr/>
        </p:nvSpPr>
        <p:spPr>
          <a:xfrm>
            <a:off x="3733800" y="1143001"/>
            <a:ext cx="4951730" cy="551433"/>
          </a:xfrm>
          <a:prstGeom prst="rect">
            <a:avLst/>
          </a:prstGeom>
        </p:spPr>
        <p:txBody>
          <a:bodyPr vert="horz" wrap="square" lIns="0" tIns="12700" rIns="0" bIns="0" rtlCol="0">
            <a:spAutoFit/>
          </a:bodyPr>
          <a:lstStyle/>
          <a:p>
            <a:pPr marL="533400" indent="-521334" algn="ctr">
              <a:spcBef>
                <a:spcPts val="100"/>
              </a:spcBef>
              <a:buSzPct val="75000"/>
              <a:tabLst>
                <a:tab pos="534035" algn="l"/>
              </a:tabLst>
            </a:pPr>
            <a:r>
              <a:rPr sz="3500" b="1" spc="-5">
                <a:solidFill>
                  <a:srgbClr val="FF0000"/>
                </a:solidFill>
                <a:latin typeface="Times New Roman"/>
                <a:cs typeface="Times New Roman"/>
              </a:rPr>
              <a:t>RNase</a:t>
            </a:r>
            <a:r>
              <a:rPr sz="3500" b="1" spc="-100">
                <a:solidFill>
                  <a:srgbClr val="FF0000"/>
                </a:solidFill>
                <a:latin typeface="Times New Roman"/>
                <a:cs typeface="Times New Roman"/>
              </a:rPr>
              <a:t> </a:t>
            </a:r>
            <a:r>
              <a:rPr lang="en-US" sz="3500" b="1" spc="-10" dirty="0">
                <a:solidFill>
                  <a:srgbClr val="FF0000"/>
                </a:solidFill>
                <a:latin typeface="Times New Roman"/>
                <a:cs typeface="Times New Roman"/>
              </a:rPr>
              <a:t>T</a:t>
            </a:r>
            <a:r>
              <a:rPr sz="3500" b="1" spc="-10">
                <a:solidFill>
                  <a:srgbClr val="FF0000"/>
                </a:solidFill>
                <a:latin typeface="Times New Roman"/>
                <a:cs typeface="Times New Roman"/>
              </a:rPr>
              <a:t>reatment</a:t>
            </a:r>
            <a:endParaRPr sz="3500">
              <a:solidFill>
                <a:srgbClr val="FF0000"/>
              </a:solidFill>
              <a:latin typeface="Times New Roman"/>
              <a:cs typeface="Times New Roman"/>
            </a:endParaRPr>
          </a:p>
        </p:txBody>
      </p:sp>
      <p:sp>
        <p:nvSpPr>
          <p:cNvPr id="6" name="Arrow: Down 5">
            <a:extLst>
              <a:ext uri="{FF2B5EF4-FFF2-40B4-BE49-F238E27FC236}">
                <a16:creationId xmlns:a16="http://schemas.microsoft.com/office/drawing/2014/main" id="{FE808792-2920-4379-877D-A88B35A12950}"/>
              </a:ext>
            </a:extLst>
          </p:cNvPr>
          <p:cNvSpPr/>
          <p:nvPr/>
        </p:nvSpPr>
        <p:spPr>
          <a:xfrm>
            <a:off x="5784492" y="3541644"/>
            <a:ext cx="616309" cy="801757"/>
          </a:xfrm>
          <a:prstGeom prst="downArrow">
            <a:avLst/>
          </a:prstGeom>
          <a:solidFill>
            <a:srgbClr val="B8089F"/>
          </a:solidFill>
          <a:ln>
            <a:solidFill>
              <a:srgbClr val="B808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52600" y="833966"/>
            <a:ext cx="8610601" cy="6024034"/>
          </a:xfrm>
        </p:spPr>
        <p:txBody>
          <a:bodyPr>
            <a:normAutofit/>
          </a:bodyPr>
          <a:lstStyle/>
          <a:p>
            <a:pPr algn="just">
              <a:lnSpc>
                <a:spcPct val="150000"/>
              </a:lnSpc>
            </a:pPr>
            <a:r>
              <a:rPr lang="en-US" sz="2400" dirty="0">
                <a:solidFill>
                  <a:schemeClr val="tx2">
                    <a:lumMod val="75000"/>
                  </a:schemeClr>
                </a:solidFill>
                <a:latin typeface="Times New Roman"/>
                <a:cs typeface="Times New Roman"/>
              </a:rPr>
              <a:t>For visualization of </a:t>
            </a:r>
            <a:r>
              <a:rPr lang="en-US" sz="2400" spc="5" dirty="0">
                <a:solidFill>
                  <a:schemeClr val="tx2">
                    <a:lumMod val="75000"/>
                  </a:schemeClr>
                </a:solidFill>
                <a:latin typeface="Times New Roman"/>
                <a:cs typeface="Times New Roman"/>
              </a:rPr>
              <a:t>DNA </a:t>
            </a:r>
            <a:r>
              <a:rPr lang="en-US" sz="2400" dirty="0">
                <a:solidFill>
                  <a:schemeClr val="tx2">
                    <a:lumMod val="75000"/>
                  </a:schemeClr>
                </a:solidFill>
                <a:latin typeface="Times New Roman"/>
                <a:cs typeface="Times New Roman"/>
              </a:rPr>
              <a:t>bands, the samples </a:t>
            </a:r>
            <a:r>
              <a:rPr lang="en-US" sz="2400" spc="-15" dirty="0">
                <a:solidFill>
                  <a:schemeClr val="tx2">
                    <a:lumMod val="75000"/>
                  </a:schemeClr>
                </a:solidFill>
                <a:latin typeface="Times New Roman"/>
                <a:cs typeface="Times New Roman"/>
              </a:rPr>
              <a:t>were </a:t>
            </a:r>
            <a:r>
              <a:rPr lang="en-US" sz="2400" spc="-310" dirty="0">
                <a:solidFill>
                  <a:schemeClr val="tx2">
                    <a:lumMod val="75000"/>
                  </a:schemeClr>
                </a:solidFill>
                <a:latin typeface="Times New Roman"/>
                <a:cs typeface="Times New Roman"/>
              </a:rPr>
              <a:t> </a:t>
            </a:r>
            <a:r>
              <a:rPr lang="en-US" sz="2400" spc="-5" dirty="0">
                <a:solidFill>
                  <a:schemeClr val="tx2">
                    <a:lumMod val="75000"/>
                  </a:schemeClr>
                </a:solidFill>
                <a:latin typeface="Times New Roman"/>
                <a:cs typeface="Times New Roman"/>
              </a:rPr>
              <a:t>electrophoresis, by using 0.8% agarose gel.</a:t>
            </a:r>
          </a:p>
          <a:p>
            <a:pPr algn="just">
              <a:lnSpc>
                <a:spcPct val="150000"/>
              </a:lnSpc>
            </a:pPr>
            <a:r>
              <a:rPr lang="en-US" sz="2800" b="1" dirty="0">
                <a:solidFill>
                  <a:srgbClr val="B8089F"/>
                </a:solidFill>
                <a:latin typeface="Times New Roman" pitchFamily="18" charset="0"/>
                <a:cs typeface="Times New Roman" pitchFamily="18" charset="0"/>
              </a:rPr>
              <a:t>Requirement</a:t>
            </a:r>
            <a:r>
              <a:rPr lang="en-US" sz="2800" dirty="0">
                <a:solidFill>
                  <a:srgbClr val="B8089F"/>
                </a:solidFill>
                <a:latin typeface="Times New Roman" pitchFamily="18" charset="0"/>
                <a:cs typeface="Times New Roman" pitchFamily="18" charset="0"/>
              </a:rPr>
              <a:t>-</a:t>
            </a:r>
          </a:p>
          <a:p>
            <a:pPr marL="457200" indent="-457200" algn="l">
              <a:lnSpc>
                <a:spcPct val="150000"/>
              </a:lnSpc>
            </a:pPr>
            <a:r>
              <a:rPr lang="en-US" sz="2200" b="1" spc="-5" dirty="0">
                <a:solidFill>
                  <a:schemeClr val="tx2">
                    <a:lumMod val="75000"/>
                  </a:schemeClr>
                </a:solidFill>
                <a:latin typeface="Times New Roman"/>
                <a:cs typeface="Times New Roman"/>
              </a:rPr>
              <a:t>         </a:t>
            </a:r>
            <a:r>
              <a:rPr lang="en-US" sz="2200" b="1" dirty="0">
                <a:solidFill>
                  <a:schemeClr val="tx2">
                    <a:lumMod val="75000"/>
                  </a:schemeClr>
                </a:solidFill>
                <a:latin typeface="Times New Roman"/>
                <a:cs typeface="Times New Roman"/>
              </a:rPr>
              <a:t>1) </a:t>
            </a:r>
            <a:r>
              <a:rPr lang="en-US" sz="2200" b="1" spc="-5" dirty="0">
                <a:solidFill>
                  <a:schemeClr val="tx2">
                    <a:lumMod val="75000"/>
                  </a:schemeClr>
                </a:solidFill>
                <a:latin typeface="Times New Roman"/>
                <a:cs typeface="Times New Roman"/>
              </a:rPr>
              <a:t>Electrophoresis</a:t>
            </a:r>
            <a:r>
              <a:rPr lang="en-US" sz="2200" b="1" spc="-170" dirty="0">
                <a:solidFill>
                  <a:schemeClr val="tx2">
                    <a:lumMod val="75000"/>
                  </a:schemeClr>
                </a:solidFill>
                <a:latin typeface="Times New Roman"/>
                <a:cs typeface="Times New Roman"/>
              </a:rPr>
              <a:t>  </a:t>
            </a:r>
            <a:r>
              <a:rPr lang="en-US" sz="2200" b="1" spc="-10" dirty="0">
                <a:solidFill>
                  <a:schemeClr val="tx2">
                    <a:lumMod val="75000"/>
                  </a:schemeClr>
                </a:solidFill>
                <a:latin typeface="Times New Roman"/>
                <a:cs typeface="Times New Roman"/>
              </a:rPr>
              <a:t>assembly</a:t>
            </a:r>
            <a:br>
              <a:rPr lang="en-US" sz="2200" b="1" dirty="0">
                <a:solidFill>
                  <a:schemeClr val="tx2">
                    <a:lumMod val="75000"/>
                  </a:schemeClr>
                </a:solidFill>
                <a:latin typeface="Times New Roman"/>
                <a:cs typeface="Times New Roman"/>
              </a:rPr>
            </a:br>
            <a:r>
              <a:rPr lang="en-US" sz="2200" b="1" dirty="0">
                <a:solidFill>
                  <a:schemeClr val="tx2">
                    <a:lumMod val="75000"/>
                  </a:schemeClr>
                </a:solidFill>
                <a:latin typeface="Times New Roman"/>
                <a:cs typeface="Times New Roman"/>
              </a:rPr>
              <a:t>   2) 0.8%</a:t>
            </a:r>
            <a:r>
              <a:rPr lang="en-US" sz="2200" b="1" spc="-40" dirty="0">
                <a:solidFill>
                  <a:schemeClr val="tx2">
                    <a:lumMod val="75000"/>
                  </a:schemeClr>
                </a:solidFill>
                <a:latin typeface="Times New Roman"/>
                <a:cs typeface="Times New Roman"/>
              </a:rPr>
              <a:t> </a:t>
            </a:r>
            <a:r>
              <a:rPr lang="en-US" sz="2200" b="1" spc="-5" dirty="0">
                <a:solidFill>
                  <a:schemeClr val="tx2">
                    <a:lumMod val="75000"/>
                  </a:schemeClr>
                </a:solidFill>
                <a:latin typeface="Times New Roman"/>
                <a:cs typeface="Times New Roman"/>
              </a:rPr>
              <a:t>agarose                                         </a:t>
            </a:r>
            <a:br>
              <a:rPr lang="en-US" sz="2200" b="1" dirty="0">
                <a:solidFill>
                  <a:schemeClr val="tx2">
                    <a:lumMod val="75000"/>
                  </a:schemeClr>
                </a:solidFill>
                <a:latin typeface="Times New Roman"/>
                <a:cs typeface="Times New Roman"/>
              </a:rPr>
            </a:br>
            <a:r>
              <a:rPr lang="en-US" sz="2200" b="1" dirty="0">
                <a:solidFill>
                  <a:schemeClr val="tx2">
                    <a:lumMod val="75000"/>
                  </a:schemeClr>
                </a:solidFill>
                <a:latin typeface="Times New Roman"/>
                <a:cs typeface="Times New Roman"/>
              </a:rPr>
              <a:t>   3) 50X </a:t>
            </a:r>
            <a:r>
              <a:rPr lang="en-US" sz="2200" b="1" spc="-50" dirty="0">
                <a:solidFill>
                  <a:schemeClr val="tx2">
                    <a:lumMod val="75000"/>
                  </a:schemeClr>
                </a:solidFill>
                <a:latin typeface="Times New Roman"/>
                <a:cs typeface="Times New Roman"/>
              </a:rPr>
              <a:t>TAE</a:t>
            </a:r>
            <a:r>
              <a:rPr lang="en-US" sz="2200" b="1" spc="-55" dirty="0">
                <a:solidFill>
                  <a:schemeClr val="tx2">
                    <a:lumMod val="75000"/>
                  </a:schemeClr>
                </a:solidFill>
                <a:latin typeface="Times New Roman"/>
                <a:cs typeface="Times New Roman"/>
              </a:rPr>
              <a:t> </a:t>
            </a:r>
            <a:r>
              <a:rPr lang="en-US" sz="2200" b="1" spc="-25" dirty="0">
                <a:solidFill>
                  <a:schemeClr val="tx2">
                    <a:lumMod val="75000"/>
                  </a:schemeClr>
                </a:solidFill>
                <a:latin typeface="Times New Roman"/>
                <a:cs typeface="Times New Roman"/>
              </a:rPr>
              <a:t>buffer</a:t>
            </a:r>
            <a:br>
              <a:rPr lang="en-US" sz="2200" b="1" dirty="0">
                <a:solidFill>
                  <a:schemeClr val="tx2">
                    <a:lumMod val="75000"/>
                  </a:schemeClr>
                </a:solidFill>
                <a:latin typeface="Times New Roman"/>
                <a:cs typeface="Times New Roman"/>
              </a:rPr>
            </a:br>
            <a:r>
              <a:rPr lang="en-US" sz="2200" b="1" dirty="0">
                <a:solidFill>
                  <a:schemeClr val="tx2">
                    <a:lumMod val="75000"/>
                  </a:schemeClr>
                </a:solidFill>
                <a:latin typeface="Times New Roman"/>
                <a:cs typeface="Times New Roman"/>
              </a:rPr>
              <a:t>   4) Ethidium</a:t>
            </a:r>
            <a:r>
              <a:rPr lang="en-US" sz="2200" b="1" spc="-40" dirty="0">
                <a:solidFill>
                  <a:schemeClr val="tx2">
                    <a:lumMod val="75000"/>
                  </a:schemeClr>
                </a:solidFill>
                <a:latin typeface="Times New Roman"/>
                <a:cs typeface="Times New Roman"/>
              </a:rPr>
              <a:t> </a:t>
            </a:r>
            <a:r>
              <a:rPr lang="en-US" sz="2200" b="1" spc="-5" dirty="0">
                <a:solidFill>
                  <a:schemeClr val="tx2">
                    <a:lumMod val="75000"/>
                  </a:schemeClr>
                </a:solidFill>
                <a:latin typeface="Times New Roman"/>
                <a:cs typeface="Times New Roman"/>
              </a:rPr>
              <a:t>bromide</a:t>
            </a:r>
            <a:br>
              <a:rPr lang="en-US" sz="2200" b="1" dirty="0">
                <a:solidFill>
                  <a:schemeClr val="tx2">
                    <a:lumMod val="75000"/>
                  </a:schemeClr>
                </a:solidFill>
                <a:latin typeface="Times New Roman"/>
                <a:cs typeface="Times New Roman"/>
              </a:rPr>
            </a:br>
            <a:r>
              <a:rPr lang="en-US" sz="2200" b="1" dirty="0">
                <a:solidFill>
                  <a:schemeClr val="tx2">
                    <a:lumMod val="75000"/>
                  </a:schemeClr>
                </a:solidFill>
                <a:latin typeface="Times New Roman"/>
                <a:cs typeface="Times New Roman"/>
              </a:rPr>
              <a:t>   5) 6X gel loading</a:t>
            </a:r>
            <a:r>
              <a:rPr lang="en-US" sz="2200" b="1" spc="-45" dirty="0">
                <a:solidFill>
                  <a:schemeClr val="tx2">
                    <a:lumMod val="75000"/>
                  </a:schemeClr>
                </a:solidFill>
                <a:latin typeface="Times New Roman"/>
                <a:cs typeface="Times New Roman"/>
              </a:rPr>
              <a:t> </a:t>
            </a:r>
            <a:r>
              <a:rPr lang="en-US" sz="2200" b="1" dirty="0">
                <a:solidFill>
                  <a:schemeClr val="tx2">
                    <a:lumMod val="75000"/>
                  </a:schemeClr>
                </a:solidFill>
                <a:latin typeface="Times New Roman"/>
                <a:cs typeface="Times New Roman"/>
              </a:rPr>
              <a:t>dye </a:t>
            </a:r>
          </a:p>
          <a:p>
            <a:pPr marL="457200" indent="-457200" algn="l">
              <a:lnSpc>
                <a:spcPct val="110000"/>
              </a:lnSpc>
            </a:pPr>
            <a:r>
              <a:rPr lang="en-US" sz="2200" b="1" spc="-5" dirty="0">
                <a:solidFill>
                  <a:schemeClr val="tx2">
                    <a:lumMod val="75000"/>
                  </a:schemeClr>
                </a:solidFill>
                <a:latin typeface="Times New Roman"/>
                <a:cs typeface="Times New Roman"/>
              </a:rPr>
              <a:t>         6)  UV</a:t>
            </a:r>
            <a:r>
              <a:rPr lang="en-US" sz="2200" b="1" spc="-35" dirty="0">
                <a:solidFill>
                  <a:schemeClr val="tx2">
                    <a:lumMod val="75000"/>
                  </a:schemeClr>
                </a:solidFill>
                <a:latin typeface="Times New Roman"/>
                <a:cs typeface="Times New Roman"/>
              </a:rPr>
              <a:t> </a:t>
            </a:r>
            <a:r>
              <a:rPr lang="en-US" sz="2200" b="1" dirty="0" err="1">
                <a:solidFill>
                  <a:schemeClr val="tx2">
                    <a:lumMod val="75000"/>
                  </a:schemeClr>
                </a:solidFill>
                <a:latin typeface="Times New Roman"/>
                <a:cs typeface="Times New Roman"/>
              </a:rPr>
              <a:t>transilluminator</a:t>
            </a:r>
            <a:endParaRPr lang="en-US" sz="2200" b="1" dirty="0">
              <a:solidFill>
                <a:schemeClr val="tx2">
                  <a:lumMod val="75000"/>
                </a:schemeClr>
              </a:solidFill>
              <a:latin typeface="Times New Roman"/>
              <a:cs typeface="Times New Roman"/>
            </a:endParaRPr>
          </a:p>
          <a:p>
            <a:pPr algn="l">
              <a:lnSpc>
                <a:spcPct val="150000"/>
              </a:lnSpc>
            </a:pPr>
            <a:endParaRPr lang="en-US" sz="2400" dirty="0">
              <a:solidFill>
                <a:schemeClr val="tx1"/>
              </a:solidFill>
            </a:endParaRPr>
          </a:p>
        </p:txBody>
      </p:sp>
      <p:sp>
        <p:nvSpPr>
          <p:cNvPr id="5" name="TextBox 4"/>
          <p:cNvSpPr txBox="1"/>
          <p:nvPr/>
        </p:nvSpPr>
        <p:spPr>
          <a:xfrm>
            <a:off x="3886200" y="228601"/>
            <a:ext cx="5105400" cy="800219"/>
          </a:xfrm>
          <a:prstGeom prst="rect">
            <a:avLst/>
          </a:prstGeom>
          <a:noFill/>
        </p:spPr>
        <p:txBody>
          <a:bodyPr wrap="square" rtlCol="0">
            <a:spAutoFit/>
          </a:bodyPr>
          <a:lstStyle/>
          <a:p>
            <a:pPr marL="0" lvl="1" algn="ctr"/>
            <a:r>
              <a:rPr lang="en-US" sz="2400" b="1" dirty="0">
                <a:solidFill>
                  <a:srgbClr val="FF0000"/>
                </a:solidFill>
                <a:latin typeface="Times New Roman" pitchFamily="18" charset="0"/>
                <a:cs typeface="Times New Roman" pitchFamily="18" charset="0"/>
              </a:rPr>
              <a:t> </a:t>
            </a:r>
            <a:r>
              <a:rPr lang="en-US" sz="2800" b="1" dirty="0">
                <a:solidFill>
                  <a:srgbClr val="FF0000"/>
                </a:solidFill>
                <a:latin typeface="Times New Roman" pitchFamily="18" charset="0"/>
                <a:cs typeface="Times New Roman" pitchFamily="18" charset="0"/>
              </a:rPr>
              <a:t>Agarose gel electrophoresis</a:t>
            </a:r>
            <a:r>
              <a:rPr lang="en-US" sz="2400" b="1" dirty="0">
                <a:solidFill>
                  <a:srgbClr val="FF0000"/>
                </a:solidFill>
                <a:latin typeface="Times New Roman" pitchFamily="18" charset="0"/>
                <a:cs typeface="Times New Roman" pitchFamily="18" charset="0"/>
              </a:rPr>
              <a:t> </a:t>
            </a:r>
          </a:p>
          <a:p>
            <a:endParaRPr lang="en-US" dirty="0"/>
          </a:p>
        </p:txBody>
      </p:sp>
      <p:pic>
        <p:nvPicPr>
          <p:cNvPr id="4" name="Picture 3">
            <a:extLst>
              <a:ext uri="{FF2B5EF4-FFF2-40B4-BE49-F238E27FC236}">
                <a16:creationId xmlns:a16="http://schemas.microsoft.com/office/drawing/2014/main" id="{0672CA45-4BF2-95A6-0CC0-88265BEEA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1" y="1991695"/>
            <a:ext cx="2916473" cy="3886200"/>
          </a:xfrm>
          <a:prstGeom prst="rect">
            <a:avLst/>
          </a:prstGeom>
        </p:spPr>
      </p:pic>
    </p:spTree>
    <p:extLst>
      <p:ext uri="{BB962C8B-B14F-4D97-AF65-F5344CB8AC3E}">
        <p14:creationId xmlns:p14="http://schemas.microsoft.com/office/powerpoint/2010/main" val="4161216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932817" y="1005166"/>
            <a:ext cx="6592189" cy="595035"/>
          </a:xfrm>
          <a:prstGeom prst="rect">
            <a:avLst/>
          </a:prstGeom>
        </p:spPr>
        <p:txBody>
          <a:bodyPr vert="horz" wrap="square" lIns="0" tIns="55880" rIns="0" bIns="0" rtlCol="0" anchor="ctr">
            <a:spAutoFit/>
          </a:bodyPr>
          <a:lstStyle/>
          <a:p>
            <a:pPr marL="316865" marR="5080" indent="467995">
              <a:lnSpc>
                <a:spcPts val="2080"/>
              </a:lnSpc>
              <a:spcBef>
                <a:spcPts val="440"/>
              </a:spcBef>
            </a:pPr>
            <a:r>
              <a:rPr lang="en-US" sz="2000" b="1" dirty="0">
                <a:solidFill>
                  <a:srgbClr val="000000"/>
                </a:solidFill>
              </a:rPr>
              <a:t> </a:t>
            </a:r>
            <a:r>
              <a:rPr lang="en-US" sz="2000" b="1" dirty="0">
                <a:solidFill>
                  <a:schemeClr val="tx2">
                    <a:lumMod val="75000"/>
                  </a:schemeClr>
                </a:solidFill>
                <a:latin typeface="Times New Roman" panose="02020603050405020304" pitchFamily="18" charset="0"/>
                <a:cs typeface="Times New Roman" panose="02020603050405020304" pitchFamily="18" charset="0"/>
              </a:rPr>
              <a:t>0.8% </a:t>
            </a:r>
            <a:r>
              <a:rPr lang="en-US" sz="2000" b="1" spc="-5" dirty="0">
                <a:solidFill>
                  <a:schemeClr val="tx2">
                    <a:lumMod val="75000"/>
                  </a:schemeClr>
                </a:solidFill>
                <a:latin typeface="Times New Roman" panose="02020603050405020304" pitchFamily="18" charset="0"/>
                <a:cs typeface="Times New Roman" panose="02020603050405020304" pitchFamily="18" charset="0"/>
              </a:rPr>
              <a:t>agarose </a:t>
            </a:r>
            <a:r>
              <a:rPr lang="en-US" sz="2000" b="1" dirty="0">
                <a:solidFill>
                  <a:schemeClr val="tx2">
                    <a:lumMod val="75000"/>
                  </a:schemeClr>
                </a:solidFill>
                <a:latin typeface="Times New Roman" panose="02020603050405020304" pitchFamily="18" charset="0"/>
                <a:cs typeface="Times New Roman" panose="02020603050405020304" pitchFamily="18" charset="0"/>
              </a:rPr>
              <a:t>gel was </a:t>
            </a:r>
            <a:r>
              <a:rPr lang="en-US" sz="2000" b="1" spc="-10" dirty="0">
                <a:solidFill>
                  <a:schemeClr val="tx2">
                    <a:lumMod val="75000"/>
                  </a:schemeClr>
                </a:solidFill>
                <a:latin typeface="Times New Roman" panose="02020603050405020304" pitchFamily="18" charset="0"/>
                <a:cs typeface="Times New Roman" panose="02020603050405020304" pitchFamily="18" charset="0"/>
              </a:rPr>
              <a:t>prepared </a:t>
            </a:r>
            <a:r>
              <a:rPr lang="en-US" sz="2000" b="1" dirty="0">
                <a:solidFill>
                  <a:schemeClr val="tx2">
                    <a:lumMod val="75000"/>
                  </a:schemeClr>
                </a:solidFill>
                <a:latin typeface="Times New Roman" panose="02020603050405020304" pitchFamily="18" charset="0"/>
                <a:cs typeface="Times New Roman" panose="02020603050405020304" pitchFamily="18" charset="0"/>
              </a:rPr>
              <a:t>and then the          ethidium </a:t>
            </a:r>
            <a:r>
              <a:rPr lang="en-US" sz="2000" b="1" spc="-5" dirty="0">
                <a:solidFill>
                  <a:schemeClr val="tx2">
                    <a:lumMod val="75000"/>
                  </a:schemeClr>
                </a:solidFill>
                <a:latin typeface="Times New Roman" panose="02020603050405020304" pitchFamily="18" charset="0"/>
                <a:cs typeface="Times New Roman" panose="02020603050405020304" pitchFamily="18" charset="0"/>
              </a:rPr>
              <a:t>bromide was </a:t>
            </a:r>
            <a:r>
              <a:rPr lang="en-US" sz="2000" b="1" dirty="0">
                <a:solidFill>
                  <a:schemeClr val="tx2">
                    <a:lumMod val="75000"/>
                  </a:schemeClr>
                </a:solidFill>
                <a:latin typeface="Times New Roman" panose="02020603050405020304" pitchFamily="18" charset="0"/>
                <a:cs typeface="Times New Roman" panose="02020603050405020304" pitchFamily="18" charset="0"/>
              </a:rPr>
              <a:t>added as a staining</a:t>
            </a:r>
            <a:r>
              <a:rPr lang="en-US" sz="2000" b="1" spc="-105" dirty="0">
                <a:solidFill>
                  <a:schemeClr val="tx2">
                    <a:lumMod val="75000"/>
                  </a:schemeClr>
                </a:solidFill>
                <a:latin typeface="Times New Roman" panose="02020603050405020304" pitchFamily="18" charset="0"/>
                <a:cs typeface="Times New Roman" panose="02020603050405020304" pitchFamily="18" charset="0"/>
              </a:rPr>
              <a:t> </a:t>
            </a:r>
            <a:r>
              <a:rPr lang="en-US" sz="2000" b="1" dirty="0">
                <a:solidFill>
                  <a:schemeClr val="tx2">
                    <a:lumMod val="75000"/>
                  </a:schemeClr>
                </a:solidFill>
                <a:latin typeface="Times New Roman" panose="02020603050405020304" pitchFamily="18" charset="0"/>
                <a:cs typeface="Times New Roman" panose="02020603050405020304" pitchFamily="18" charset="0"/>
              </a:rPr>
              <a:t>agent.</a:t>
            </a:r>
          </a:p>
        </p:txBody>
      </p:sp>
      <p:sp>
        <p:nvSpPr>
          <p:cNvPr id="20" name="object 20"/>
          <p:cNvSpPr txBox="1"/>
          <p:nvPr/>
        </p:nvSpPr>
        <p:spPr>
          <a:xfrm>
            <a:off x="2677414" y="2207214"/>
            <a:ext cx="6923787" cy="4574586"/>
          </a:xfrm>
          <a:prstGeom prst="rect">
            <a:avLst/>
          </a:prstGeom>
        </p:spPr>
        <p:txBody>
          <a:bodyPr vert="horz" wrap="square" lIns="0" tIns="55880" rIns="0" bIns="0" rtlCol="0">
            <a:spAutoFit/>
          </a:bodyPr>
          <a:lstStyle/>
          <a:p>
            <a:pPr marL="12700" marR="5080" algn="ctr">
              <a:lnSpc>
                <a:spcPts val="2080"/>
              </a:lnSpc>
              <a:spcBef>
                <a:spcPts val="440"/>
              </a:spcBef>
            </a:pPr>
            <a:r>
              <a:rPr sz="2000" b="1" dirty="0">
                <a:solidFill>
                  <a:schemeClr val="tx2">
                    <a:lumMod val="75000"/>
                  </a:schemeClr>
                </a:solidFill>
                <a:latin typeface="Times New Roman"/>
                <a:cs typeface="Times New Roman"/>
              </a:rPr>
              <a:t>Then, the </a:t>
            </a:r>
            <a:r>
              <a:rPr sz="2000" b="1" spc="-5" dirty="0">
                <a:solidFill>
                  <a:schemeClr val="tx2">
                    <a:lumMod val="75000"/>
                  </a:schemeClr>
                </a:solidFill>
                <a:latin typeface="Times New Roman"/>
                <a:cs typeface="Times New Roman"/>
              </a:rPr>
              <a:t>mixture was poured </a:t>
            </a:r>
            <a:r>
              <a:rPr sz="2000" b="1" dirty="0">
                <a:solidFill>
                  <a:schemeClr val="tx2">
                    <a:lumMod val="75000"/>
                  </a:schemeClr>
                </a:solidFill>
                <a:latin typeface="Times New Roman"/>
                <a:cs typeface="Times New Roman"/>
              </a:rPr>
              <a:t>into a casting tray</a:t>
            </a:r>
            <a:r>
              <a:rPr lang="en-US" sz="2000" b="1" dirty="0">
                <a:solidFill>
                  <a:schemeClr val="tx2">
                    <a:lumMod val="75000"/>
                  </a:schemeClr>
                </a:solidFill>
                <a:latin typeface="Times New Roman"/>
                <a:cs typeface="Times New Roman"/>
              </a:rPr>
              <a:t> with comb fitted into it,</a:t>
            </a:r>
            <a:r>
              <a:rPr sz="2000" b="1" spc="-135" dirty="0">
                <a:solidFill>
                  <a:schemeClr val="tx2">
                    <a:lumMod val="75000"/>
                  </a:schemeClr>
                </a:solidFill>
                <a:latin typeface="Times New Roman"/>
                <a:cs typeface="Times New Roman"/>
              </a:rPr>
              <a:t> </a:t>
            </a:r>
            <a:r>
              <a:rPr sz="2000" b="1" dirty="0">
                <a:solidFill>
                  <a:schemeClr val="tx2">
                    <a:lumMod val="75000"/>
                  </a:schemeClr>
                </a:solidFill>
                <a:latin typeface="Times New Roman"/>
                <a:cs typeface="Times New Roman"/>
              </a:rPr>
              <a:t>and  allow to</a:t>
            </a:r>
            <a:r>
              <a:rPr sz="2000" b="1" spc="-35" dirty="0">
                <a:solidFill>
                  <a:schemeClr val="tx2">
                    <a:lumMod val="75000"/>
                  </a:schemeClr>
                </a:solidFill>
                <a:latin typeface="Times New Roman"/>
                <a:cs typeface="Times New Roman"/>
              </a:rPr>
              <a:t> </a:t>
            </a:r>
            <a:r>
              <a:rPr sz="2000" b="1" spc="-15" dirty="0">
                <a:solidFill>
                  <a:schemeClr val="tx2">
                    <a:lumMod val="75000"/>
                  </a:schemeClr>
                </a:solidFill>
                <a:latin typeface="Times New Roman"/>
                <a:cs typeface="Times New Roman"/>
              </a:rPr>
              <a:t>solidify.</a:t>
            </a:r>
            <a:endParaRPr sz="2000" b="1" dirty="0">
              <a:solidFill>
                <a:schemeClr val="tx2">
                  <a:lumMod val="75000"/>
                </a:schemeClr>
              </a:solidFill>
              <a:latin typeface="Times New Roman"/>
              <a:cs typeface="Times New Roman"/>
            </a:endParaRPr>
          </a:p>
          <a:p>
            <a:pPr>
              <a:lnSpc>
                <a:spcPct val="100000"/>
              </a:lnSpc>
            </a:pPr>
            <a:endParaRPr sz="2200" b="1" dirty="0">
              <a:solidFill>
                <a:schemeClr val="tx2">
                  <a:lumMod val="75000"/>
                </a:schemeClr>
              </a:solidFill>
              <a:latin typeface="Times New Roman"/>
              <a:cs typeface="Times New Roman"/>
            </a:endParaRPr>
          </a:p>
          <a:p>
            <a:pPr>
              <a:spcBef>
                <a:spcPts val="25"/>
              </a:spcBef>
            </a:pPr>
            <a:endParaRPr sz="3050" b="1" dirty="0">
              <a:solidFill>
                <a:schemeClr val="tx2">
                  <a:lumMod val="75000"/>
                </a:schemeClr>
              </a:solidFill>
              <a:latin typeface="Times New Roman"/>
              <a:cs typeface="Times New Roman"/>
            </a:endParaRPr>
          </a:p>
          <a:p>
            <a:pPr marL="275590" marR="266700" algn="ctr">
              <a:lnSpc>
                <a:spcPts val="2090"/>
              </a:lnSpc>
              <a:spcBef>
                <a:spcPts val="5"/>
              </a:spcBef>
            </a:pPr>
            <a:r>
              <a:rPr sz="2000" b="1" dirty="0">
                <a:solidFill>
                  <a:schemeClr val="tx2">
                    <a:lumMod val="75000"/>
                  </a:schemeClr>
                </a:solidFill>
                <a:latin typeface="Times New Roman"/>
                <a:cs typeface="Times New Roman"/>
              </a:rPr>
              <a:t>The casted gel was placed in </a:t>
            </a:r>
            <a:r>
              <a:rPr lang="en-US" sz="2000" b="1" dirty="0">
                <a:solidFill>
                  <a:schemeClr val="tx2">
                    <a:lumMod val="75000"/>
                  </a:schemeClr>
                </a:solidFill>
                <a:latin typeface="Times New Roman"/>
                <a:cs typeface="Times New Roman"/>
              </a:rPr>
              <a:t>0.5</a:t>
            </a:r>
            <a:r>
              <a:rPr sz="2000" b="1" dirty="0">
                <a:solidFill>
                  <a:schemeClr val="tx2">
                    <a:lumMod val="75000"/>
                  </a:schemeClr>
                </a:solidFill>
                <a:latin typeface="Times New Roman"/>
                <a:cs typeface="Times New Roman"/>
              </a:rPr>
              <a:t>X </a:t>
            </a:r>
            <a:r>
              <a:rPr sz="2000" b="1" spc="-50" dirty="0">
                <a:solidFill>
                  <a:schemeClr val="tx2">
                    <a:lumMod val="75000"/>
                  </a:schemeClr>
                </a:solidFill>
                <a:latin typeface="Times New Roman"/>
                <a:cs typeface="Times New Roman"/>
              </a:rPr>
              <a:t>TAE </a:t>
            </a:r>
            <a:r>
              <a:rPr sz="2000" b="1" dirty="0">
                <a:solidFill>
                  <a:schemeClr val="tx2">
                    <a:lumMod val="75000"/>
                  </a:schemeClr>
                </a:solidFill>
                <a:latin typeface="Times New Roman"/>
                <a:cs typeface="Times New Roman"/>
              </a:rPr>
              <a:t>buffer</a:t>
            </a:r>
            <a:r>
              <a:rPr sz="2000" b="1" spc="-145" dirty="0">
                <a:solidFill>
                  <a:schemeClr val="tx2">
                    <a:lumMod val="75000"/>
                  </a:schemeClr>
                </a:solidFill>
                <a:latin typeface="Times New Roman"/>
                <a:cs typeface="Times New Roman"/>
              </a:rPr>
              <a:t> </a:t>
            </a:r>
            <a:r>
              <a:rPr sz="2000" b="1" dirty="0">
                <a:solidFill>
                  <a:schemeClr val="tx2">
                    <a:lumMod val="75000"/>
                  </a:schemeClr>
                </a:solidFill>
                <a:latin typeface="Times New Roman"/>
                <a:cs typeface="Times New Roman"/>
              </a:rPr>
              <a:t>tank  </a:t>
            </a:r>
            <a:r>
              <a:rPr sz="2000" b="1" spc="-5" dirty="0">
                <a:solidFill>
                  <a:schemeClr val="tx2">
                    <a:lumMod val="75000"/>
                  </a:schemeClr>
                </a:solidFill>
                <a:latin typeface="Times New Roman"/>
                <a:cs typeface="Times New Roman"/>
              </a:rPr>
              <a:t>with wells </a:t>
            </a:r>
            <a:r>
              <a:rPr sz="2000" b="1" dirty="0">
                <a:solidFill>
                  <a:schemeClr val="tx2">
                    <a:lumMod val="75000"/>
                  </a:schemeClr>
                </a:solidFill>
                <a:latin typeface="Times New Roman"/>
                <a:cs typeface="Times New Roman"/>
              </a:rPr>
              <a:t>towards</a:t>
            </a:r>
            <a:r>
              <a:rPr sz="2000" b="1" spc="-25" dirty="0">
                <a:solidFill>
                  <a:schemeClr val="tx2">
                    <a:lumMod val="75000"/>
                  </a:schemeClr>
                </a:solidFill>
                <a:latin typeface="Times New Roman"/>
                <a:cs typeface="Times New Roman"/>
              </a:rPr>
              <a:t> </a:t>
            </a:r>
            <a:r>
              <a:rPr sz="2000" b="1" dirty="0">
                <a:solidFill>
                  <a:schemeClr val="tx2">
                    <a:lumMod val="75000"/>
                  </a:schemeClr>
                </a:solidFill>
                <a:latin typeface="Times New Roman"/>
                <a:cs typeface="Times New Roman"/>
              </a:rPr>
              <a:t>cathode.</a:t>
            </a:r>
          </a:p>
          <a:p>
            <a:pPr>
              <a:lnSpc>
                <a:spcPct val="100000"/>
              </a:lnSpc>
            </a:pPr>
            <a:endParaRPr sz="2200" b="1" dirty="0">
              <a:solidFill>
                <a:schemeClr val="tx2">
                  <a:lumMod val="75000"/>
                </a:schemeClr>
              </a:solidFill>
              <a:latin typeface="Times New Roman"/>
              <a:cs typeface="Times New Roman"/>
            </a:endParaRPr>
          </a:p>
          <a:p>
            <a:pPr>
              <a:spcBef>
                <a:spcPts val="15"/>
              </a:spcBef>
            </a:pPr>
            <a:endParaRPr sz="2300" b="1" dirty="0">
              <a:solidFill>
                <a:schemeClr val="tx2">
                  <a:lumMod val="75000"/>
                </a:schemeClr>
              </a:solidFill>
              <a:latin typeface="Times New Roman"/>
              <a:cs typeface="Times New Roman"/>
            </a:endParaRPr>
          </a:p>
          <a:p>
            <a:pPr marL="2540" algn="ctr">
              <a:lnSpc>
                <a:spcPts val="2240"/>
              </a:lnSpc>
              <a:spcBef>
                <a:spcPts val="5"/>
              </a:spcBef>
            </a:pPr>
            <a:r>
              <a:rPr sz="2000" b="1" dirty="0">
                <a:solidFill>
                  <a:schemeClr val="tx2">
                    <a:lumMod val="75000"/>
                  </a:schemeClr>
                </a:solidFill>
                <a:latin typeface="Times New Roman"/>
                <a:cs typeface="Times New Roman"/>
              </a:rPr>
              <a:t>5μl of DNA of </a:t>
            </a:r>
            <a:r>
              <a:rPr sz="2000" b="1" spc="-5" dirty="0">
                <a:solidFill>
                  <a:schemeClr val="tx2">
                    <a:lumMod val="75000"/>
                  </a:schemeClr>
                </a:solidFill>
                <a:latin typeface="Times New Roman"/>
                <a:cs typeface="Times New Roman"/>
              </a:rPr>
              <a:t>different </a:t>
            </a:r>
            <a:r>
              <a:rPr sz="2000" b="1" dirty="0">
                <a:solidFill>
                  <a:schemeClr val="tx2">
                    <a:lumMod val="75000"/>
                  </a:schemeClr>
                </a:solidFill>
                <a:latin typeface="Times New Roman"/>
                <a:cs typeface="Times New Roman"/>
              </a:rPr>
              <a:t>genotypes </a:t>
            </a:r>
            <a:r>
              <a:rPr sz="2000" b="1" spc="-5" dirty="0">
                <a:solidFill>
                  <a:schemeClr val="tx2">
                    <a:lumMod val="75000"/>
                  </a:schemeClr>
                </a:solidFill>
                <a:latin typeface="Times New Roman"/>
                <a:cs typeface="Times New Roman"/>
              </a:rPr>
              <a:t>was </a:t>
            </a:r>
            <a:r>
              <a:rPr sz="2000" b="1" dirty="0">
                <a:solidFill>
                  <a:schemeClr val="tx2">
                    <a:lumMod val="75000"/>
                  </a:schemeClr>
                </a:solidFill>
                <a:latin typeface="Times New Roman"/>
                <a:cs typeface="Times New Roman"/>
              </a:rPr>
              <a:t>mixed </a:t>
            </a:r>
            <a:r>
              <a:rPr sz="2000" b="1" spc="-5" dirty="0">
                <a:solidFill>
                  <a:schemeClr val="tx2">
                    <a:lumMod val="75000"/>
                  </a:schemeClr>
                </a:solidFill>
                <a:latin typeface="Times New Roman"/>
                <a:cs typeface="Times New Roman"/>
              </a:rPr>
              <a:t>with</a:t>
            </a:r>
            <a:r>
              <a:rPr sz="2000" b="1" spc="-254" dirty="0">
                <a:solidFill>
                  <a:schemeClr val="tx2">
                    <a:lumMod val="75000"/>
                  </a:schemeClr>
                </a:solidFill>
                <a:latin typeface="Times New Roman"/>
                <a:cs typeface="Times New Roman"/>
              </a:rPr>
              <a:t> </a:t>
            </a:r>
            <a:r>
              <a:rPr sz="2000" b="1" dirty="0">
                <a:solidFill>
                  <a:schemeClr val="tx2">
                    <a:lumMod val="75000"/>
                  </a:schemeClr>
                </a:solidFill>
                <a:latin typeface="Times New Roman"/>
                <a:cs typeface="Times New Roman"/>
              </a:rPr>
              <a:t>1μl</a:t>
            </a:r>
          </a:p>
          <a:p>
            <a:pPr algn="ctr">
              <a:lnSpc>
                <a:spcPts val="2240"/>
              </a:lnSpc>
            </a:pPr>
            <a:r>
              <a:rPr sz="2000" b="1" dirty="0">
                <a:solidFill>
                  <a:schemeClr val="tx2">
                    <a:lumMod val="75000"/>
                  </a:schemeClr>
                </a:solidFill>
                <a:latin typeface="Times New Roman"/>
                <a:cs typeface="Times New Roman"/>
              </a:rPr>
              <a:t>of 6X gel loading dye and loaded in</a:t>
            </a:r>
            <a:r>
              <a:rPr sz="2000" b="1" spc="-120" dirty="0">
                <a:solidFill>
                  <a:schemeClr val="tx2">
                    <a:lumMod val="75000"/>
                  </a:schemeClr>
                </a:solidFill>
                <a:latin typeface="Times New Roman"/>
                <a:cs typeface="Times New Roman"/>
              </a:rPr>
              <a:t> </a:t>
            </a:r>
            <a:r>
              <a:rPr sz="2000" b="1" spc="-5" dirty="0">
                <a:solidFill>
                  <a:schemeClr val="tx2">
                    <a:lumMod val="75000"/>
                  </a:schemeClr>
                </a:solidFill>
                <a:latin typeface="Times New Roman"/>
                <a:cs typeface="Times New Roman"/>
              </a:rPr>
              <a:t>gel.</a:t>
            </a:r>
            <a:endParaRPr sz="2000" b="1" dirty="0">
              <a:solidFill>
                <a:schemeClr val="tx2">
                  <a:lumMod val="75000"/>
                </a:schemeClr>
              </a:solidFill>
              <a:latin typeface="Times New Roman"/>
              <a:cs typeface="Times New Roman"/>
            </a:endParaRPr>
          </a:p>
          <a:p>
            <a:pPr>
              <a:lnSpc>
                <a:spcPct val="100000"/>
              </a:lnSpc>
            </a:pPr>
            <a:endParaRPr sz="2200" b="1" dirty="0">
              <a:solidFill>
                <a:schemeClr val="tx2">
                  <a:lumMod val="75000"/>
                </a:schemeClr>
              </a:solidFill>
              <a:latin typeface="Times New Roman"/>
              <a:cs typeface="Times New Roman"/>
            </a:endParaRPr>
          </a:p>
          <a:p>
            <a:pPr marL="141605" marR="127635" algn="ctr">
              <a:lnSpc>
                <a:spcPct val="86300"/>
              </a:lnSpc>
              <a:spcBef>
                <a:spcPts val="1939"/>
              </a:spcBef>
            </a:pPr>
            <a:r>
              <a:rPr sz="2000" b="1" dirty="0">
                <a:solidFill>
                  <a:schemeClr val="tx2">
                    <a:lumMod val="75000"/>
                  </a:schemeClr>
                </a:solidFill>
                <a:latin typeface="Times New Roman"/>
                <a:cs typeface="Times New Roman"/>
              </a:rPr>
              <a:t>Then the </a:t>
            </a:r>
            <a:r>
              <a:rPr sz="2000" b="1" spc="-5" dirty="0">
                <a:solidFill>
                  <a:schemeClr val="tx2">
                    <a:lumMod val="75000"/>
                  </a:schemeClr>
                </a:solidFill>
                <a:latin typeface="Times New Roman"/>
                <a:cs typeface="Times New Roman"/>
              </a:rPr>
              <a:t>electrophoresis was </a:t>
            </a:r>
            <a:r>
              <a:rPr sz="2000" b="1" dirty="0">
                <a:solidFill>
                  <a:schemeClr val="tx2">
                    <a:lumMod val="75000"/>
                  </a:schemeClr>
                </a:solidFill>
                <a:latin typeface="Times New Roman"/>
                <a:cs typeface="Times New Roman"/>
              </a:rPr>
              <a:t>carried out at </a:t>
            </a:r>
            <a:r>
              <a:rPr sz="2000" b="1" spc="5" dirty="0">
                <a:solidFill>
                  <a:schemeClr val="tx2">
                    <a:lumMod val="75000"/>
                  </a:schemeClr>
                </a:solidFill>
                <a:latin typeface="Times New Roman"/>
                <a:cs typeface="Times New Roman"/>
              </a:rPr>
              <a:t>50V</a:t>
            </a:r>
            <a:r>
              <a:rPr sz="2000" b="1" spc="-175" dirty="0">
                <a:solidFill>
                  <a:schemeClr val="tx2">
                    <a:lumMod val="75000"/>
                  </a:schemeClr>
                </a:solidFill>
                <a:latin typeface="Times New Roman"/>
                <a:cs typeface="Times New Roman"/>
              </a:rPr>
              <a:t> </a:t>
            </a:r>
            <a:r>
              <a:rPr sz="2000" b="1" dirty="0">
                <a:solidFill>
                  <a:schemeClr val="tx2">
                    <a:lumMod val="75000"/>
                  </a:schemeClr>
                </a:solidFill>
                <a:latin typeface="Times New Roman"/>
                <a:cs typeface="Times New Roman"/>
              </a:rPr>
              <a:t>for  an hour and after that the gel </a:t>
            </a:r>
            <a:r>
              <a:rPr sz="2000" b="1" spc="-5" dirty="0">
                <a:solidFill>
                  <a:schemeClr val="tx2">
                    <a:lumMod val="75000"/>
                  </a:schemeClr>
                </a:solidFill>
                <a:latin typeface="Times New Roman"/>
                <a:cs typeface="Times New Roman"/>
              </a:rPr>
              <a:t>was </a:t>
            </a:r>
            <a:r>
              <a:rPr sz="2000" b="1" dirty="0">
                <a:solidFill>
                  <a:schemeClr val="tx2">
                    <a:lumMod val="75000"/>
                  </a:schemeClr>
                </a:solidFill>
                <a:latin typeface="Times New Roman"/>
                <a:cs typeface="Times New Roman"/>
              </a:rPr>
              <a:t>view</a:t>
            </a:r>
            <a:r>
              <a:rPr lang="en-US" sz="2000" b="1" dirty="0">
                <a:solidFill>
                  <a:schemeClr val="tx2">
                    <a:lumMod val="75000"/>
                  </a:schemeClr>
                </a:solidFill>
                <a:latin typeface="Times New Roman"/>
                <a:cs typeface="Times New Roman"/>
              </a:rPr>
              <a:t>ed</a:t>
            </a:r>
            <a:r>
              <a:rPr sz="2000" b="1" dirty="0">
                <a:solidFill>
                  <a:schemeClr val="tx2">
                    <a:lumMod val="75000"/>
                  </a:schemeClr>
                </a:solidFill>
                <a:latin typeface="Times New Roman"/>
                <a:cs typeface="Times New Roman"/>
              </a:rPr>
              <a:t> under gel  documentation unit</a:t>
            </a:r>
            <a:r>
              <a:rPr sz="2000" b="1" spc="-75" dirty="0">
                <a:solidFill>
                  <a:schemeClr val="tx2">
                    <a:lumMod val="75000"/>
                  </a:schemeClr>
                </a:solidFill>
                <a:latin typeface="Times New Roman"/>
                <a:cs typeface="Times New Roman"/>
              </a:rPr>
              <a:t> </a:t>
            </a:r>
            <a:r>
              <a:rPr sz="2000" b="1" dirty="0">
                <a:solidFill>
                  <a:schemeClr val="tx2">
                    <a:lumMod val="75000"/>
                  </a:schemeClr>
                </a:solidFill>
                <a:latin typeface="Times New Roman"/>
                <a:cs typeface="Times New Roman"/>
              </a:rPr>
              <a:t>.</a:t>
            </a:r>
          </a:p>
        </p:txBody>
      </p:sp>
      <p:sp>
        <p:nvSpPr>
          <p:cNvPr id="22" name="TextBox 21">
            <a:extLst>
              <a:ext uri="{FF2B5EF4-FFF2-40B4-BE49-F238E27FC236}">
                <a16:creationId xmlns:a16="http://schemas.microsoft.com/office/drawing/2014/main" id="{F9B210F1-80C3-4888-B75C-0894622B7A3C}"/>
              </a:ext>
            </a:extLst>
          </p:cNvPr>
          <p:cNvSpPr txBox="1"/>
          <p:nvPr/>
        </p:nvSpPr>
        <p:spPr>
          <a:xfrm>
            <a:off x="5638800" y="2968283"/>
            <a:ext cx="914400" cy="369332"/>
          </a:xfrm>
          <a:prstGeom prst="rect">
            <a:avLst/>
          </a:prstGeom>
          <a:noFill/>
        </p:spPr>
        <p:txBody>
          <a:bodyPr wrap="square" rtlCol="0">
            <a:spAutoFit/>
          </a:bodyPr>
          <a:lstStyle/>
          <a:p>
            <a:endParaRPr lang="en-IN" b="1" dirty="0"/>
          </a:p>
        </p:txBody>
      </p:sp>
      <p:sp>
        <p:nvSpPr>
          <p:cNvPr id="23" name="TextBox 22">
            <a:extLst>
              <a:ext uri="{FF2B5EF4-FFF2-40B4-BE49-F238E27FC236}">
                <a16:creationId xmlns:a16="http://schemas.microsoft.com/office/drawing/2014/main" id="{53633A34-E867-4C12-8EF3-07BF8A674869}"/>
              </a:ext>
            </a:extLst>
          </p:cNvPr>
          <p:cNvSpPr txBox="1"/>
          <p:nvPr/>
        </p:nvSpPr>
        <p:spPr>
          <a:xfrm>
            <a:off x="3719592" y="2325858"/>
            <a:ext cx="5279517" cy="369332"/>
          </a:xfrm>
          <a:prstGeom prst="rect">
            <a:avLst/>
          </a:prstGeom>
          <a:noFill/>
        </p:spPr>
        <p:txBody>
          <a:bodyPr wrap="square" rtlCol="0">
            <a:spAutoFit/>
          </a:bodyPr>
          <a:lstStyle/>
          <a:p>
            <a:endParaRPr lang="en-IN" b="1" dirty="0"/>
          </a:p>
        </p:txBody>
      </p:sp>
      <p:sp>
        <p:nvSpPr>
          <p:cNvPr id="2" name="Arrow: Down 1">
            <a:extLst>
              <a:ext uri="{FF2B5EF4-FFF2-40B4-BE49-F238E27FC236}">
                <a16:creationId xmlns:a16="http://schemas.microsoft.com/office/drawing/2014/main" id="{1BF301D8-7012-4F9B-9BE6-1338AB0C1E0F}"/>
              </a:ext>
            </a:extLst>
          </p:cNvPr>
          <p:cNvSpPr/>
          <p:nvPr/>
        </p:nvSpPr>
        <p:spPr>
          <a:xfrm>
            <a:off x="5867400" y="1695586"/>
            <a:ext cx="533400" cy="514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7" name="Arrow: Down 6">
            <a:extLst>
              <a:ext uri="{FF2B5EF4-FFF2-40B4-BE49-F238E27FC236}">
                <a16:creationId xmlns:a16="http://schemas.microsoft.com/office/drawing/2014/main" id="{CBC7ADA3-BD26-405A-8812-8157560B7BB8}"/>
              </a:ext>
            </a:extLst>
          </p:cNvPr>
          <p:cNvSpPr/>
          <p:nvPr/>
        </p:nvSpPr>
        <p:spPr>
          <a:xfrm>
            <a:off x="5825945" y="2971800"/>
            <a:ext cx="533400" cy="514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8" name="Arrow: Down 7">
            <a:extLst>
              <a:ext uri="{FF2B5EF4-FFF2-40B4-BE49-F238E27FC236}">
                <a16:creationId xmlns:a16="http://schemas.microsoft.com/office/drawing/2014/main" id="{84503C8F-DA0A-44EB-B9F4-4DBF46723764}"/>
              </a:ext>
            </a:extLst>
          </p:cNvPr>
          <p:cNvSpPr/>
          <p:nvPr/>
        </p:nvSpPr>
        <p:spPr>
          <a:xfrm>
            <a:off x="5766112" y="4286386"/>
            <a:ext cx="533400" cy="514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9" name="Arrow: Down 8">
            <a:extLst>
              <a:ext uri="{FF2B5EF4-FFF2-40B4-BE49-F238E27FC236}">
                <a16:creationId xmlns:a16="http://schemas.microsoft.com/office/drawing/2014/main" id="{D01FFB02-BAE5-40F3-9928-2B0D3FB4CA94}"/>
              </a:ext>
            </a:extLst>
          </p:cNvPr>
          <p:cNvSpPr/>
          <p:nvPr/>
        </p:nvSpPr>
        <p:spPr>
          <a:xfrm>
            <a:off x="5791200" y="5486400"/>
            <a:ext cx="533400" cy="514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0" name="TextBox 9"/>
          <p:cNvSpPr txBox="1"/>
          <p:nvPr/>
        </p:nvSpPr>
        <p:spPr>
          <a:xfrm>
            <a:off x="1828800" y="267940"/>
            <a:ext cx="8839200" cy="1477328"/>
          </a:xfrm>
          <a:prstGeom prst="rect">
            <a:avLst/>
          </a:prstGeom>
          <a:noFill/>
        </p:spPr>
        <p:txBody>
          <a:bodyPr wrap="square" rtlCol="0">
            <a:spAutoFit/>
          </a:bodyPr>
          <a:lstStyle/>
          <a:p>
            <a:r>
              <a:rPr lang="en-US" sz="3600" b="1" spc="-25" dirty="0">
                <a:solidFill>
                  <a:srgbClr val="FF0000"/>
                </a:solidFill>
                <a:latin typeface="Times New Roman"/>
                <a:cs typeface="Times New Roman"/>
              </a:rPr>
              <a:t>Procedure of </a:t>
            </a:r>
            <a:r>
              <a:rPr lang="en-US" sz="3600" b="1" dirty="0">
                <a:solidFill>
                  <a:srgbClr val="FF0000"/>
                </a:solidFill>
                <a:latin typeface="Times New Roman" pitchFamily="18" charset="0"/>
                <a:cs typeface="Times New Roman" pitchFamily="18" charset="0"/>
              </a:rPr>
              <a:t>Agarose gel electrophoresis</a:t>
            </a:r>
            <a:r>
              <a:rPr lang="en-US" sz="3200" b="1" dirty="0">
                <a:solidFill>
                  <a:srgbClr val="FF0000"/>
                </a:solidFill>
                <a:latin typeface="Times New Roman" pitchFamily="18" charset="0"/>
                <a:cs typeface="Times New Roman" pitchFamily="18" charset="0"/>
              </a:rPr>
              <a:t> </a:t>
            </a:r>
          </a:p>
          <a:p>
            <a:endParaRPr lang="en-US" sz="3600" dirty="0">
              <a:solidFill>
                <a:srgbClr val="FF0000"/>
              </a:solidFill>
              <a:latin typeface="Times New Roman"/>
              <a:cs typeface="Times New Roman"/>
            </a:endParaRP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914400"/>
            <a:ext cx="8686800" cy="1828800"/>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 </a:t>
            </a:r>
            <a:r>
              <a:rPr lang="en-US" sz="2000" dirty="0">
                <a:solidFill>
                  <a:schemeClr val="tx2">
                    <a:lumMod val="75000"/>
                  </a:schemeClr>
                </a:solidFill>
                <a:latin typeface="Times New Roman" panose="02020603050405020304" pitchFamily="18" charset="0"/>
                <a:cs typeface="Times New Roman" panose="02020603050405020304" pitchFamily="18" charset="0"/>
              </a:rPr>
              <a:t>The quantity of DNA was checked using 1 μl of DNA of each Soybean varieties by using </a:t>
            </a:r>
            <a:r>
              <a:rPr lang="en-IN" sz="2000" spc="-5" dirty="0">
                <a:solidFill>
                  <a:schemeClr val="tx2">
                    <a:lumMod val="75000"/>
                  </a:schemeClr>
                </a:solidFill>
                <a:latin typeface="Times New Roman"/>
                <a:cs typeface="Times New Roman"/>
              </a:rPr>
              <a:t>Bio-Spectrometer </a:t>
            </a:r>
            <a:r>
              <a:rPr lang="en-US" sz="2000" dirty="0">
                <a:solidFill>
                  <a:schemeClr val="tx2">
                    <a:lumMod val="75000"/>
                  </a:schemeClr>
                </a:solidFill>
                <a:latin typeface="Times New Roman" panose="02020603050405020304" pitchFamily="18" charset="0"/>
                <a:cs typeface="Times New Roman" panose="02020603050405020304" pitchFamily="18" charset="0"/>
              </a:rPr>
              <a:t>machine at Department of Plant Biotechnology, College of  Agricultural Biotechnology Loni.</a:t>
            </a:r>
            <a:endParaRPr lang="en-US" sz="2000" dirty="0">
              <a:solidFill>
                <a:schemeClr val="tx2">
                  <a:lumMod val="75000"/>
                </a:schemeClr>
              </a:solidFill>
            </a:endParaRPr>
          </a:p>
        </p:txBody>
      </p:sp>
      <p:sp>
        <p:nvSpPr>
          <p:cNvPr id="3" name="TextBox 2">
            <a:extLst>
              <a:ext uri="{FF2B5EF4-FFF2-40B4-BE49-F238E27FC236}">
                <a16:creationId xmlns:a16="http://schemas.microsoft.com/office/drawing/2014/main" id="{B5B366B7-4D5B-45B2-AB4A-956B4D26B549}"/>
              </a:ext>
            </a:extLst>
          </p:cNvPr>
          <p:cNvSpPr txBox="1"/>
          <p:nvPr/>
        </p:nvSpPr>
        <p:spPr>
          <a:xfrm>
            <a:off x="4267200" y="533400"/>
            <a:ext cx="3962400" cy="523220"/>
          </a:xfrm>
          <a:prstGeom prst="rect">
            <a:avLst/>
          </a:prstGeom>
          <a:noFill/>
        </p:spPr>
        <p:txBody>
          <a:bodyPr wrap="square" rtlCol="0">
            <a:spAutoFit/>
          </a:bodyPr>
          <a:lstStyle/>
          <a:p>
            <a:r>
              <a:rPr lang="en-US" sz="2800" b="1" dirty="0">
                <a:solidFill>
                  <a:srgbClr val="FF0000"/>
                </a:solidFill>
                <a:latin typeface="Times New Roman" panose="02020603050405020304" pitchFamily="18" charset="0"/>
                <a:cs typeface="Times New Roman" panose="02020603050405020304" pitchFamily="18" charset="0"/>
              </a:rPr>
              <a:t>Quantification of  DNA</a:t>
            </a:r>
            <a:endParaRPr lang="en-IN" sz="2800" dirty="0"/>
          </a:p>
        </p:txBody>
      </p:sp>
      <p:graphicFrame>
        <p:nvGraphicFramePr>
          <p:cNvPr id="5" name="Table 4">
            <a:extLst>
              <a:ext uri="{FF2B5EF4-FFF2-40B4-BE49-F238E27FC236}">
                <a16:creationId xmlns:a16="http://schemas.microsoft.com/office/drawing/2014/main" id="{36F5DC20-96EF-BF19-B78A-E7DC31F5BC6A}"/>
              </a:ext>
            </a:extLst>
          </p:cNvPr>
          <p:cNvGraphicFramePr>
            <a:graphicFrameLocks noGrp="1"/>
          </p:cNvGraphicFramePr>
          <p:nvPr>
            <p:extLst>
              <p:ext uri="{D42A27DB-BD31-4B8C-83A1-F6EECF244321}">
                <p14:modId xmlns:p14="http://schemas.microsoft.com/office/powerpoint/2010/main" val="2290205590"/>
              </p:ext>
            </p:extLst>
          </p:nvPr>
        </p:nvGraphicFramePr>
        <p:xfrm>
          <a:off x="1600200" y="2733261"/>
          <a:ext cx="8839200" cy="3508918"/>
        </p:xfrm>
        <a:graphic>
          <a:graphicData uri="http://schemas.openxmlformats.org/drawingml/2006/table">
            <a:tbl>
              <a:tblPr firstRow="1" firstCol="1" lastRow="1" lastCol="1" bandRow="1" bandCol="1">
                <a:tableStyleId>{E269D01E-BC32-4049-B463-5C60D7B0CCD2}</a:tableStyleId>
              </a:tblPr>
              <a:tblGrid>
                <a:gridCol w="946758">
                  <a:extLst>
                    <a:ext uri="{9D8B030D-6E8A-4147-A177-3AD203B41FA5}">
                      <a16:colId xmlns:a16="http://schemas.microsoft.com/office/drawing/2014/main" val="3262261402"/>
                    </a:ext>
                  </a:extLst>
                </a:gridCol>
                <a:gridCol w="2687784">
                  <a:extLst>
                    <a:ext uri="{9D8B030D-6E8A-4147-A177-3AD203B41FA5}">
                      <a16:colId xmlns:a16="http://schemas.microsoft.com/office/drawing/2014/main" val="1960882487"/>
                    </a:ext>
                  </a:extLst>
                </a:gridCol>
                <a:gridCol w="2523336">
                  <a:extLst>
                    <a:ext uri="{9D8B030D-6E8A-4147-A177-3AD203B41FA5}">
                      <a16:colId xmlns:a16="http://schemas.microsoft.com/office/drawing/2014/main" val="1046531393"/>
                    </a:ext>
                  </a:extLst>
                </a:gridCol>
                <a:gridCol w="2681322">
                  <a:extLst>
                    <a:ext uri="{9D8B030D-6E8A-4147-A177-3AD203B41FA5}">
                      <a16:colId xmlns:a16="http://schemas.microsoft.com/office/drawing/2014/main" val="2286589917"/>
                    </a:ext>
                  </a:extLst>
                </a:gridCol>
              </a:tblGrid>
              <a:tr h="785962">
                <a:tc>
                  <a:txBody>
                    <a:bodyPr/>
                    <a:lstStyle/>
                    <a:p>
                      <a:pPr marR="324485" algn="l">
                        <a:spcBef>
                          <a:spcPts val="690"/>
                        </a:spcBef>
                        <a:spcAft>
                          <a:spcPts val="0"/>
                        </a:spcAft>
                      </a:pPr>
                      <a:r>
                        <a:rPr lang="en-US" sz="2000" dirty="0">
                          <a:effectLst/>
                        </a:rPr>
                        <a:t>Sr.N</a:t>
                      </a:r>
                      <a:r>
                        <a:rPr lang="en-US" sz="1100" dirty="0">
                          <a:effectLst/>
                        </a:rPr>
                        <a:t>O</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Name of genotypes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Concentration of</a:t>
                      </a:r>
                      <a:r>
                        <a:rPr lang="en-US" sz="2000" spc="-335" dirty="0">
                          <a:effectLst/>
                        </a:rPr>
                        <a:t> </a:t>
                      </a:r>
                      <a:r>
                        <a:rPr lang="en-US" sz="2000" dirty="0">
                          <a:effectLst/>
                        </a:rPr>
                        <a:t>DNA (ng/</a:t>
                      </a:r>
                      <a:r>
                        <a:rPr lang="en-US" sz="2000" dirty="0" err="1">
                          <a:effectLst/>
                        </a:rPr>
                        <a:t>μl</a:t>
                      </a:r>
                      <a:r>
                        <a:rPr lang="en-US" sz="2000" dirty="0">
                          <a:effectLst/>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O.D</a:t>
                      </a:r>
                      <a:r>
                        <a:rPr lang="en-US" sz="2000" spc="-10" dirty="0">
                          <a:effectLst/>
                        </a:rPr>
                        <a:t> </a:t>
                      </a:r>
                      <a:r>
                        <a:rPr lang="en-US" sz="2000" dirty="0">
                          <a:effectLst/>
                        </a:rPr>
                        <a:t>(260/280)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31738326"/>
                  </a:ext>
                </a:extLst>
              </a:tr>
              <a:tr h="395180">
                <a:tc>
                  <a:txBody>
                    <a:bodyPr/>
                    <a:lstStyle/>
                    <a:p>
                      <a:pPr marR="324485" algn="l">
                        <a:spcBef>
                          <a:spcPts val="690"/>
                        </a:spcBef>
                        <a:spcAft>
                          <a:spcPts val="0"/>
                        </a:spcAft>
                      </a:pPr>
                      <a:r>
                        <a:rPr lang="en-US" sz="2000">
                          <a:effectLst/>
                        </a:rPr>
                        <a:t>    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IVT CODE 27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1107.4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a:effectLst/>
                        </a:rPr>
                        <a:t>  1.83</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93348219"/>
                  </a:ext>
                </a:extLst>
              </a:tr>
              <a:tr h="395180">
                <a:tc>
                  <a:txBody>
                    <a:bodyPr/>
                    <a:lstStyle/>
                    <a:p>
                      <a:pPr marR="324485" algn="l">
                        <a:spcBef>
                          <a:spcPts val="690"/>
                        </a:spcBef>
                        <a:spcAft>
                          <a:spcPts val="0"/>
                        </a:spcAft>
                      </a:pPr>
                      <a:r>
                        <a:rPr lang="en-US" sz="2000" dirty="0">
                          <a:effectLst/>
                        </a:rPr>
                        <a:t>     2.</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KDS-344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393.8</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a:effectLst/>
                        </a:rPr>
                        <a:t>  1.85</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9128736"/>
                  </a:ext>
                </a:extLst>
              </a:tr>
              <a:tr h="395180">
                <a:tc>
                  <a:txBody>
                    <a:bodyPr/>
                    <a:lstStyle/>
                    <a:p>
                      <a:pPr marR="324485" algn="l">
                        <a:spcBef>
                          <a:spcPts val="690"/>
                        </a:spcBef>
                        <a:spcAft>
                          <a:spcPts val="0"/>
                        </a:spcAft>
                      </a:pPr>
                      <a:r>
                        <a:rPr lang="en-US" sz="2000">
                          <a:effectLst/>
                        </a:rPr>
                        <a:t>     3.</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AMS2014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428.1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a:effectLst/>
                        </a:rPr>
                        <a:t>  1.82</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73765182"/>
                  </a:ext>
                </a:extLst>
              </a:tr>
              <a:tr h="395180">
                <a:tc>
                  <a:txBody>
                    <a:bodyPr/>
                    <a:lstStyle/>
                    <a:p>
                      <a:pPr marR="324485" algn="l">
                        <a:spcBef>
                          <a:spcPts val="690"/>
                        </a:spcBef>
                        <a:spcAft>
                          <a:spcPts val="0"/>
                        </a:spcAft>
                      </a:pPr>
                      <a:r>
                        <a:rPr lang="en-US" sz="2000">
                          <a:effectLst/>
                        </a:rPr>
                        <a:t>     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IVTCODE 20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385.9</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1.79</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35964405"/>
                  </a:ext>
                </a:extLst>
              </a:tr>
              <a:tr h="395180">
                <a:tc>
                  <a:txBody>
                    <a:bodyPr/>
                    <a:lstStyle/>
                    <a:p>
                      <a:pPr marR="324485" algn="l">
                        <a:spcBef>
                          <a:spcPts val="690"/>
                        </a:spcBef>
                        <a:spcAft>
                          <a:spcPts val="0"/>
                        </a:spcAft>
                      </a:pPr>
                      <a:r>
                        <a:rPr lang="en-US" sz="2000">
                          <a:effectLst/>
                        </a:rPr>
                        <a:t>     5.</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NRC147</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214.5</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1.74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00489537"/>
                  </a:ext>
                </a:extLst>
              </a:tr>
              <a:tr h="351876">
                <a:tc>
                  <a:txBody>
                    <a:bodyPr/>
                    <a:lstStyle/>
                    <a:p>
                      <a:pPr marR="324485" algn="l">
                        <a:spcBef>
                          <a:spcPts val="690"/>
                        </a:spcBef>
                        <a:spcAft>
                          <a:spcPts val="0"/>
                        </a:spcAft>
                      </a:pPr>
                      <a:r>
                        <a:rPr lang="en-US" sz="2000">
                          <a:effectLst/>
                        </a:rPr>
                        <a:t>     6.</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AMC-100-39</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165.2</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1.80</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06566248"/>
                  </a:ext>
                </a:extLst>
              </a:tr>
              <a:tr h="395180">
                <a:tc>
                  <a:txBody>
                    <a:bodyPr/>
                    <a:lstStyle/>
                    <a:p>
                      <a:pPr marR="324485" algn="l">
                        <a:spcBef>
                          <a:spcPts val="690"/>
                        </a:spcBef>
                        <a:spcAft>
                          <a:spcPts val="0"/>
                        </a:spcAft>
                      </a:pPr>
                      <a:r>
                        <a:rPr lang="en-US" sz="2000" dirty="0">
                          <a:effectLst/>
                        </a:rPr>
                        <a:t>     7.</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RSC1107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203.9</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R="735330" algn="l">
                        <a:spcBef>
                          <a:spcPts val="690"/>
                        </a:spcBef>
                        <a:spcAft>
                          <a:spcPts val="0"/>
                        </a:spcAft>
                      </a:pPr>
                      <a:r>
                        <a:rPr lang="en-US" sz="2000" dirty="0">
                          <a:effectLst/>
                        </a:rPr>
                        <a:t>  1.81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17318436"/>
                  </a:ext>
                </a:extLst>
              </a:tr>
            </a:tbl>
          </a:graphicData>
        </a:graphic>
      </p:graphicFrame>
    </p:spTree>
    <p:extLst>
      <p:ext uri="{BB962C8B-B14F-4D97-AF65-F5344CB8AC3E}">
        <p14:creationId xmlns:p14="http://schemas.microsoft.com/office/powerpoint/2010/main" val="2162265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81200" y="457200"/>
            <a:ext cx="8229600" cy="868362"/>
          </a:xfrm>
        </p:spPr>
        <p:txBody>
          <a:bodyPr>
            <a:normAutofit/>
          </a:bodyPr>
          <a:lstStyle/>
          <a:p>
            <a:r>
              <a:rPr lang="en-US" sz="3200" b="1" dirty="0">
                <a:solidFill>
                  <a:srgbClr val="FF0000"/>
                </a:solidFill>
                <a:latin typeface="Times New Roman" pitchFamily="18" charset="0"/>
                <a:cs typeface="Times New Roman" pitchFamily="18" charset="0"/>
              </a:rPr>
              <a:t>CONTENTS</a:t>
            </a:r>
            <a:r>
              <a:rPr lang="en-US" sz="3200" dirty="0">
                <a:solidFill>
                  <a:srgbClr val="7030A0"/>
                </a:solidFill>
                <a:latin typeface="Times New Roman" pitchFamily="18" charset="0"/>
                <a:cs typeface="Times New Roman" pitchFamily="18" charset="0"/>
              </a:rPr>
              <a:t> </a:t>
            </a:r>
            <a:endParaRPr lang="en-IN" sz="3200" dirty="0">
              <a:solidFill>
                <a:srgbClr val="7030A0"/>
              </a:solidFill>
              <a:latin typeface="Times New Roman" pitchFamily="18" charset="0"/>
              <a:cs typeface="Times New Roman" pitchFamily="18" charset="0"/>
            </a:endParaRPr>
          </a:p>
        </p:txBody>
      </p:sp>
      <p:sp>
        <p:nvSpPr>
          <p:cNvPr id="5" name="Content Placeholder 2"/>
          <p:cNvSpPr>
            <a:spLocks noGrp="1"/>
          </p:cNvSpPr>
          <p:nvPr>
            <p:ph idx="1"/>
          </p:nvPr>
        </p:nvSpPr>
        <p:spPr>
          <a:xfrm>
            <a:off x="2133600" y="1524000"/>
            <a:ext cx="7543800" cy="4876800"/>
          </a:xfrm>
        </p:spPr>
        <p:txBody>
          <a:bodyPr>
            <a:noAutofit/>
          </a:bodyPr>
          <a:lstStyle/>
          <a:p>
            <a:pPr marL="469900" indent="-457834" algn="just">
              <a:spcBef>
                <a:spcPts val="1300"/>
              </a:spcBef>
              <a:buAutoNum type="arabicParenR"/>
              <a:tabLst>
                <a:tab pos="469900" algn="l"/>
                <a:tab pos="470534" algn="l"/>
              </a:tabLst>
            </a:pPr>
            <a:r>
              <a:rPr lang="en-US" sz="2200" b="1" spc="-5" dirty="0">
                <a:solidFill>
                  <a:schemeClr val="tx2">
                    <a:lumMod val="75000"/>
                  </a:schemeClr>
                </a:solidFill>
                <a:latin typeface="Times New Roman"/>
                <a:cs typeface="Times New Roman"/>
              </a:rPr>
              <a:t>Introduction</a:t>
            </a:r>
            <a:endParaRPr lang="en-US" sz="2200" b="1" dirty="0">
              <a:solidFill>
                <a:schemeClr val="tx2">
                  <a:lumMod val="75000"/>
                </a:schemeClr>
              </a:solidFill>
              <a:latin typeface="Times New Roman"/>
              <a:cs typeface="Times New Roman"/>
            </a:endParaRPr>
          </a:p>
          <a:p>
            <a:pPr marL="469900" indent="-457834" algn="just">
              <a:spcBef>
                <a:spcPts val="1200"/>
              </a:spcBef>
              <a:buAutoNum type="arabicParenR"/>
              <a:tabLst>
                <a:tab pos="469900" algn="l"/>
                <a:tab pos="470534" algn="l"/>
              </a:tabLst>
            </a:pPr>
            <a:r>
              <a:rPr lang="en-US" sz="2200" b="1" dirty="0">
                <a:solidFill>
                  <a:schemeClr val="tx2">
                    <a:lumMod val="75000"/>
                  </a:schemeClr>
                </a:solidFill>
                <a:latin typeface="Times New Roman"/>
                <a:cs typeface="Times New Roman"/>
              </a:rPr>
              <a:t>Importance of</a:t>
            </a:r>
            <a:r>
              <a:rPr lang="en-US" sz="2200" b="1" spc="-80" dirty="0">
                <a:solidFill>
                  <a:schemeClr val="tx2">
                    <a:lumMod val="75000"/>
                  </a:schemeClr>
                </a:solidFill>
                <a:latin typeface="Times New Roman"/>
                <a:cs typeface="Times New Roman"/>
              </a:rPr>
              <a:t> </a:t>
            </a:r>
            <a:r>
              <a:rPr lang="en-US" sz="2200" b="1" spc="-5" dirty="0">
                <a:solidFill>
                  <a:schemeClr val="tx2">
                    <a:lumMod val="75000"/>
                  </a:schemeClr>
                </a:solidFill>
                <a:latin typeface="Times New Roman"/>
                <a:cs typeface="Times New Roman"/>
              </a:rPr>
              <a:t>Research</a:t>
            </a:r>
            <a:endParaRPr lang="en-US" sz="2200" b="1" dirty="0">
              <a:solidFill>
                <a:schemeClr val="tx2">
                  <a:lumMod val="75000"/>
                </a:schemeClr>
              </a:solidFill>
              <a:latin typeface="Times New Roman"/>
              <a:cs typeface="Times New Roman"/>
            </a:endParaRPr>
          </a:p>
          <a:p>
            <a:pPr marL="469900" indent="-457834" algn="just">
              <a:spcBef>
                <a:spcPts val="1200"/>
              </a:spcBef>
              <a:buAutoNum type="arabicParenR"/>
              <a:tabLst>
                <a:tab pos="469900" algn="l"/>
                <a:tab pos="470534" algn="l"/>
              </a:tabLst>
            </a:pPr>
            <a:r>
              <a:rPr lang="en-US" sz="2200" b="1" dirty="0">
                <a:solidFill>
                  <a:schemeClr val="tx2">
                    <a:lumMod val="75000"/>
                  </a:schemeClr>
                </a:solidFill>
                <a:latin typeface="Times New Roman"/>
                <a:cs typeface="Times New Roman"/>
              </a:rPr>
              <a:t>Objective</a:t>
            </a:r>
          </a:p>
          <a:p>
            <a:pPr marL="469900" indent="-457834" algn="just">
              <a:spcBef>
                <a:spcPts val="1200"/>
              </a:spcBef>
              <a:buAutoNum type="arabicParenR"/>
              <a:tabLst>
                <a:tab pos="469900" algn="l"/>
                <a:tab pos="470534" algn="l"/>
              </a:tabLst>
            </a:pPr>
            <a:r>
              <a:rPr lang="en-US" sz="2200" b="1" dirty="0">
                <a:solidFill>
                  <a:schemeClr val="tx2">
                    <a:lumMod val="75000"/>
                  </a:schemeClr>
                </a:solidFill>
                <a:latin typeface="Times New Roman"/>
                <a:cs typeface="Times New Roman"/>
              </a:rPr>
              <a:t>Place of </a:t>
            </a:r>
            <a:r>
              <a:rPr lang="en-US" sz="2200" b="1" spc="-5" dirty="0">
                <a:solidFill>
                  <a:schemeClr val="tx2">
                    <a:lumMod val="75000"/>
                  </a:schemeClr>
                </a:solidFill>
                <a:latin typeface="Times New Roman"/>
                <a:cs typeface="Times New Roman"/>
              </a:rPr>
              <a:t>Research</a:t>
            </a:r>
            <a:r>
              <a:rPr lang="en-US" sz="2200" b="1" spc="-75" dirty="0">
                <a:solidFill>
                  <a:schemeClr val="tx2">
                    <a:lumMod val="75000"/>
                  </a:schemeClr>
                </a:solidFill>
                <a:latin typeface="Times New Roman"/>
                <a:cs typeface="Times New Roman"/>
              </a:rPr>
              <a:t> </a:t>
            </a:r>
            <a:r>
              <a:rPr lang="en-US" sz="2200" b="1" spc="-5" dirty="0">
                <a:solidFill>
                  <a:schemeClr val="tx2">
                    <a:lumMod val="75000"/>
                  </a:schemeClr>
                </a:solidFill>
                <a:latin typeface="Times New Roman"/>
                <a:cs typeface="Times New Roman"/>
              </a:rPr>
              <a:t>work</a:t>
            </a:r>
            <a:endParaRPr lang="en-US" sz="2200" b="1" dirty="0">
              <a:solidFill>
                <a:schemeClr val="tx2">
                  <a:lumMod val="75000"/>
                </a:schemeClr>
              </a:solidFill>
              <a:latin typeface="Times New Roman"/>
              <a:cs typeface="Times New Roman"/>
            </a:endParaRPr>
          </a:p>
          <a:p>
            <a:pPr marL="469900" indent="-457834" algn="just">
              <a:spcBef>
                <a:spcPts val="1200"/>
              </a:spcBef>
              <a:buAutoNum type="arabicParenR"/>
              <a:tabLst>
                <a:tab pos="469900" algn="l"/>
                <a:tab pos="470534" algn="l"/>
              </a:tabLst>
            </a:pPr>
            <a:r>
              <a:rPr lang="en-US" sz="2200" b="1" dirty="0">
                <a:solidFill>
                  <a:schemeClr val="tx2">
                    <a:lumMod val="75000"/>
                  </a:schemeClr>
                </a:solidFill>
                <a:latin typeface="Times New Roman"/>
                <a:cs typeface="Times New Roman"/>
              </a:rPr>
              <a:t>Materials</a:t>
            </a:r>
          </a:p>
          <a:p>
            <a:pPr marL="469900" indent="-457834" algn="just">
              <a:spcBef>
                <a:spcPts val="1205"/>
              </a:spcBef>
              <a:buAutoNum type="arabicParenR"/>
              <a:tabLst>
                <a:tab pos="469900" algn="l"/>
                <a:tab pos="470534" algn="l"/>
              </a:tabLst>
            </a:pPr>
            <a:r>
              <a:rPr lang="en-US" sz="2200" b="1" dirty="0">
                <a:solidFill>
                  <a:schemeClr val="tx2">
                    <a:lumMod val="75000"/>
                  </a:schemeClr>
                </a:solidFill>
                <a:latin typeface="Times New Roman"/>
                <a:cs typeface="Times New Roman"/>
              </a:rPr>
              <a:t>Methodology</a:t>
            </a:r>
          </a:p>
          <a:p>
            <a:pPr marL="469900" indent="-457834" algn="just">
              <a:spcBef>
                <a:spcPts val="1200"/>
              </a:spcBef>
              <a:buAutoNum type="arabicParenR"/>
              <a:tabLst>
                <a:tab pos="469900" algn="l"/>
                <a:tab pos="470534" algn="l"/>
              </a:tabLst>
            </a:pPr>
            <a:r>
              <a:rPr lang="en-US" sz="2200" b="1" dirty="0">
                <a:solidFill>
                  <a:schemeClr val="tx2">
                    <a:lumMod val="75000"/>
                  </a:schemeClr>
                </a:solidFill>
                <a:latin typeface="Times New Roman"/>
                <a:cs typeface="Times New Roman"/>
              </a:rPr>
              <a:t>Result and</a:t>
            </a:r>
            <a:r>
              <a:rPr lang="en-US" sz="2200" b="1" spc="-60" dirty="0">
                <a:solidFill>
                  <a:schemeClr val="tx2">
                    <a:lumMod val="75000"/>
                  </a:schemeClr>
                </a:solidFill>
                <a:latin typeface="Times New Roman"/>
                <a:cs typeface="Times New Roman"/>
              </a:rPr>
              <a:t> </a:t>
            </a:r>
            <a:r>
              <a:rPr lang="en-US" sz="2200" b="1" dirty="0">
                <a:solidFill>
                  <a:schemeClr val="tx2">
                    <a:lumMod val="75000"/>
                  </a:schemeClr>
                </a:solidFill>
                <a:latin typeface="Times New Roman"/>
                <a:cs typeface="Times New Roman"/>
              </a:rPr>
              <a:t>Discussion</a:t>
            </a:r>
          </a:p>
          <a:p>
            <a:pPr marL="469900" indent="-457834" algn="just">
              <a:spcBef>
                <a:spcPts val="1200"/>
              </a:spcBef>
              <a:buAutoNum type="arabicParenR"/>
              <a:tabLst>
                <a:tab pos="469900" algn="l"/>
                <a:tab pos="470534" algn="l"/>
              </a:tabLst>
            </a:pPr>
            <a:r>
              <a:rPr lang="en-US" sz="2200" b="1" dirty="0">
                <a:solidFill>
                  <a:schemeClr val="tx2">
                    <a:lumMod val="75000"/>
                  </a:schemeClr>
                </a:solidFill>
                <a:latin typeface="Times New Roman"/>
                <a:cs typeface="Times New Roman"/>
              </a:rPr>
              <a:t>Summary and</a:t>
            </a:r>
            <a:r>
              <a:rPr lang="en-US" sz="2200" b="1" spc="-80" dirty="0">
                <a:solidFill>
                  <a:schemeClr val="tx2">
                    <a:lumMod val="75000"/>
                  </a:schemeClr>
                </a:solidFill>
                <a:latin typeface="Times New Roman"/>
                <a:cs typeface="Times New Roman"/>
              </a:rPr>
              <a:t> </a:t>
            </a:r>
            <a:r>
              <a:rPr lang="en-US" sz="2200" b="1" dirty="0">
                <a:solidFill>
                  <a:schemeClr val="tx2">
                    <a:lumMod val="75000"/>
                  </a:schemeClr>
                </a:solidFill>
                <a:latin typeface="Times New Roman"/>
                <a:cs typeface="Times New Roman"/>
              </a:rPr>
              <a:t>Conclusion</a:t>
            </a:r>
          </a:p>
          <a:p>
            <a:pPr marL="469900" indent="-457834" algn="just">
              <a:spcBef>
                <a:spcPts val="1200"/>
              </a:spcBef>
              <a:buAutoNum type="arabicParenR"/>
              <a:tabLst>
                <a:tab pos="469900" algn="l"/>
                <a:tab pos="470534" algn="l"/>
              </a:tabLst>
            </a:pPr>
            <a:r>
              <a:rPr lang="en-US" sz="2200" b="1" dirty="0">
                <a:solidFill>
                  <a:schemeClr val="tx2">
                    <a:lumMod val="75000"/>
                  </a:schemeClr>
                </a:solidFill>
                <a:latin typeface="Times New Roman"/>
                <a:cs typeface="Times New Roman"/>
              </a:rPr>
              <a:t>Outcome of the</a:t>
            </a:r>
            <a:r>
              <a:rPr lang="en-US" sz="2200" b="1" spc="-120" dirty="0">
                <a:solidFill>
                  <a:schemeClr val="tx2">
                    <a:lumMod val="75000"/>
                  </a:schemeClr>
                </a:solidFill>
                <a:latin typeface="Times New Roman"/>
                <a:cs typeface="Times New Roman"/>
              </a:rPr>
              <a:t> </a:t>
            </a:r>
            <a:r>
              <a:rPr lang="en-US" sz="2200" b="1" spc="-5" dirty="0">
                <a:solidFill>
                  <a:schemeClr val="tx2">
                    <a:lumMod val="75000"/>
                  </a:schemeClr>
                </a:solidFill>
                <a:latin typeface="Times New Roman"/>
                <a:cs typeface="Times New Roman"/>
              </a:rPr>
              <a:t>Programme</a:t>
            </a:r>
          </a:p>
          <a:p>
            <a:pPr marL="469900" indent="-457834" algn="just">
              <a:spcBef>
                <a:spcPts val="1200"/>
              </a:spcBef>
              <a:buAutoNum type="arabicParenR"/>
              <a:tabLst>
                <a:tab pos="469900" algn="l"/>
                <a:tab pos="470534" algn="l"/>
              </a:tabLst>
            </a:pPr>
            <a:r>
              <a:rPr lang="en-US" sz="2200" b="1" spc="-5" dirty="0">
                <a:solidFill>
                  <a:schemeClr val="tx2">
                    <a:lumMod val="75000"/>
                  </a:schemeClr>
                </a:solidFill>
                <a:latin typeface="Times New Roman"/>
                <a:cs typeface="Times New Roman"/>
              </a:rPr>
              <a:t> Literature cited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191000" y="478745"/>
            <a:ext cx="3839680" cy="399981"/>
          </a:xfrm>
          <a:prstGeom prst="rect">
            <a:avLst/>
          </a:prstGeom>
        </p:spPr>
        <p:txBody>
          <a:bodyPr vert="horz" wrap="square" lIns="0" tIns="12065" rIns="0" bIns="0" rtlCol="0" anchor="ctr">
            <a:spAutoFit/>
          </a:bodyPr>
          <a:lstStyle/>
          <a:p>
            <a:pPr marL="12700">
              <a:spcBef>
                <a:spcPts val="95"/>
              </a:spcBef>
            </a:pPr>
            <a:r>
              <a:rPr lang="en-IN" sz="2800" b="1" dirty="0">
                <a:solidFill>
                  <a:srgbClr val="FF0000"/>
                </a:solidFill>
                <a:latin typeface="Times New Roman" panose="02020603050405020304" pitchFamily="18" charset="0"/>
                <a:cs typeface="Times New Roman" panose="02020603050405020304" pitchFamily="18" charset="0"/>
              </a:rPr>
              <a:t>Quantification </a:t>
            </a:r>
            <a:r>
              <a:rPr lang="en-IN" sz="2800" b="1" spc="-5" dirty="0">
                <a:solidFill>
                  <a:srgbClr val="FF0000"/>
                </a:solidFill>
                <a:latin typeface="Times New Roman" panose="02020603050405020304" pitchFamily="18" charset="0"/>
                <a:cs typeface="Times New Roman" panose="02020603050405020304" pitchFamily="18" charset="0"/>
              </a:rPr>
              <a:t>of</a:t>
            </a:r>
            <a:r>
              <a:rPr lang="en-IN" sz="2800" b="1" spc="-65" dirty="0">
                <a:solidFill>
                  <a:srgbClr val="FF0000"/>
                </a:solidFill>
                <a:latin typeface="Times New Roman" panose="02020603050405020304" pitchFamily="18" charset="0"/>
                <a:cs typeface="Times New Roman" panose="02020603050405020304" pitchFamily="18" charset="0"/>
              </a:rPr>
              <a:t> </a:t>
            </a:r>
            <a:r>
              <a:rPr lang="en-IN" sz="2800" b="1" spc="-5" dirty="0">
                <a:solidFill>
                  <a:srgbClr val="FF0000"/>
                </a:solidFill>
                <a:latin typeface="Times New Roman" panose="02020603050405020304" pitchFamily="18" charset="0"/>
                <a:cs typeface="Times New Roman" panose="02020603050405020304" pitchFamily="18" charset="0"/>
              </a:rPr>
              <a:t>DNA</a:t>
            </a:r>
            <a:endParaRPr sz="2800" b="1" dirty="0">
              <a:solidFill>
                <a:srgbClr val="FF0000"/>
              </a:solidFill>
              <a:latin typeface="Times New Roman" panose="02020603050405020304" pitchFamily="18" charset="0"/>
              <a:cs typeface="Times New Roman" panose="02020603050405020304" pitchFamily="18" charset="0"/>
            </a:endParaRPr>
          </a:p>
        </p:txBody>
      </p:sp>
      <p:sp>
        <p:nvSpPr>
          <p:cNvPr id="7" name="object 7"/>
          <p:cNvSpPr txBox="1"/>
          <p:nvPr/>
        </p:nvSpPr>
        <p:spPr>
          <a:xfrm>
            <a:off x="1676400" y="1021271"/>
            <a:ext cx="8686800" cy="1053815"/>
          </a:xfrm>
          <a:prstGeom prst="rect">
            <a:avLst/>
          </a:prstGeom>
        </p:spPr>
        <p:txBody>
          <a:bodyPr vert="horz" wrap="square" lIns="0" tIns="12065" rIns="0" bIns="0" rtlCol="0">
            <a:spAutoFit/>
          </a:bodyPr>
          <a:lstStyle/>
          <a:p>
            <a:pPr marL="355600" marR="5080" indent="-342900" algn="just">
              <a:lnSpc>
                <a:spcPct val="150100"/>
              </a:lnSpc>
              <a:spcBef>
                <a:spcPts val="95"/>
              </a:spcBef>
              <a:buSzPct val="95454"/>
              <a:buFont typeface="Wingdings" panose="05000000000000000000" pitchFamily="2" charset="2"/>
              <a:buChar char="v"/>
              <a:tabLst>
                <a:tab pos="111760" algn="l"/>
              </a:tabLst>
            </a:pPr>
            <a:r>
              <a:rPr lang="en-US" sz="2400" spc="-5" dirty="0">
                <a:solidFill>
                  <a:schemeClr val="tx2">
                    <a:lumMod val="75000"/>
                  </a:schemeClr>
                </a:solidFill>
                <a:latin typeface="Times New Roman"/>
                <a:cs typeface="Times New Roman"/>
              </a:rPr>
              <a:t>Using 1 μl </a:t>
            </a:r>
            <a:r>
              <a:rPr lang="en-US" sz="2400" dirty="0">
                <a:solidFill>
                  <a:schemeClr val="tx2">
                    <a:lumMod val="75000"/>
                  </a:schemeClr>
                </a:solidFill>
                <a:latin typeface="Times New Roman"/>
                <a:cs typeface="Times New Roman"/>
              </a:rPr>
              <a:t>of </a:t>
            </a:r>
            <a:r>
              <a:rPr lang="en-US" sz="2400" spc="-10" dirty="0">
                <a:solidFill>
                  <a:schemeClr val="tx2">
                    <a:lumMod val="75000"/>
                  </a:schemeClr>
                </a:solidFill>
                <a:latin typeface="Times New Roman"/>
                <a:cs typeface="Times New Roman"/>
              </a:rPr>
              <a:t>DNA </a:t>
            </a:r>
            <a:r>
              <a:rPr lang="en-US" sz="2400" dirty="0">
                <a:solidFill>
                  <a:schemeClr val="tx2">
                    <a:lumMod val="75000"/>
                  </a:schemeClr>
                </a:solidFill>
                <a:latin typeface="Times New Roman"/>
                <a:cs typeface="Times New Roman"/>
              </a:rPr>
              <a:t>of each </a:t>
            </a:r>
            <a:r>
              <a:rPr lang="en-US" sz="2400" spc="-5" dirty="0">
                <a:solidFill>
                  <a:schemeClr val="tx2">
                    <a:lumMod val="75000"/>
                  </a:schemeClr>
                </a:solidFill>
                <a:latin typeface="Times New Roman"/>
                <a:cs typeface="Times New Roman"/>
              </a:rPr>
              <a:t>soybean genotype t</a:t>
            </a:r>
            <a:r>
              <a:rPr sz="2400" spc="-5" dirty="0">
                <a:solidFill>
                  <a:schemeClr val="tx2">
                    <a:lumMod val="75000"/>
                  </a:schemeClr>
                </a:solidFill>
                <a:latin typeface="Times New Roman"/>
                <a:cs typeface="Times New Roman"/>
              </a:rPr>
              <a:t>he concentration and</a:t>
            </a:r>
            <a:r>
              <a:rPr lang="en-US" sz="2400" spc="-5" dirty="0">
                <a:solidFill>
                  <a:schemeClr val="tx2">
                    <a:lumMod val="75000"/>
                  </a:schemeClr>
                </a:solidFill>
                <a:latin typeface="Times New Roman"/>
                <a:cs typeface="Times New Roman"/>
              </a:rPr>
              <a:t> </a:t>
            </a:r>
            <a:r>
              <a:rPr sz="2400" spc="-5" dirty="0">
                <a:solidFill>
                  <a:schemeClr val="tx2">
                    <a:lumMod val="75000"/>
                  </a:schemeClr>
                </a:solidFill>
                <a:latin typeface="Times New Roman"/>
                <a:cs typeface="Times New Roman"/>
              </a:rPr>
              <a:t>purity </a:t>
            </a:r>
            <a:r>
              <a:rPr sz="2400" dirty="0">
                <a:solidFill>
                  <a:schemeClr val="tx2">
                    <a:lumMod val="75000"/>
                  </a:schemeClr>
                </a:solidFill>
                <a:latin typeface="Times New Roman"/>
                <a:cs typeface="Times New Roman"/>
              </a:rPr>
              <a:t>of </a:t>
            </a:r>
            <a:r>
              <a:rPr sz="2400" spc="-10" dirty="0">
                <a:solidFill>
                  <a:schemeClr val="tx2">
                    <a:lumMod val="75000"/>
                  </a:schemeClr>
                </a:solidFill>
                <a:latin typeface="Times New Roman"/>
                <a:cs typeface="Times New Roman"/>
              </a:rPr>
              <a:t>DNA </a:t>
            </a:r>
            <a:r>
              <a:rPr sz="2400" spc="-5" dirty="0">
                <a:solidFill>
                  <a:schemeClr val="tx2">
                    <a:lumMod val="75000"/>
                  </a:schemeClr>
                </a:solidFill>
                <a:latin typeface="Times New Roman"/>
                <a:cs typeface="Times New Roman"/>
              </a:rPr>
              <a:t>was checked by using  Bio-Spectrometer</a:t>
            </a:r>
            <a:r>
              <a:rPr lang="en-US" sz="2400" spc="-5" dirty="0">
                <a:solidFill>
                  <a:schemeClr val="tx2">
                    <a:lumMod val="75000"/>
                  </a:schemeClr>
                </a:solidFill>
                <a:latin typeface="Times New Roman"/>
                <a:cs typeface="Times New Roman"/>
              </a:rPr>
              <a:t> </a:t>
            </a:r>
            <a:endParaRPr sz="2400" dirty="0">
              <a:solidFill>
                <a:schemeClr val="tx2">
                  <a:lumMod val="75000"/>
                </a:schemeClr>
              </a:solidFill>
              <a:latin typeface="Times New Roman"/>
              <a:cs typeface="Times New Roman"/>
            </a:endParaRP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9FD41E5A-C078-4061-8722-5388A05880C7}"/>
                  </a:ext>
                </a:extLst>
              </p14:cNvPr>
              <p14:cNvContentPartPr/>
              <p14:nvPr/>
            </p14:nvContentPartPr>
            <p14:xfrm>
              <a:off x="5828326" y="3558628"/>
              <a:ext cx="360" cy="360"/>
            </p14:xfrm>
          </p:contentPart>
        </mc:Choice>
        <mc:Fallback xmlns="">
          <p:pic>
            <p:nvPicPr>
              <p:cNvPr id="3" name="Ink 2">
                <a:extLst>
                  <a:ext uri="{FF2B5EF4-FFF2-40B4-BE49-F238E27FC236}">
                    <a16:creationId xmlns:a16="http://schemas.microsoft.com/office/drawing/2014/main" id="{9FD41E5A-C078-4061-8722-5388A05880C7}"/>
                  </a:ext>
                </a:extLst>
              </p:cNvPr>
              <p:cNvPicPr/>
              <p:nvPr/>
            </p:nvPicPr>
            <p:blipFill>
              <a:blip r:embed="rId3"/>
              <a:stretch>
                <a:fillRect/>
              </a:stretch>
            </p:blipFill>
            <p:spPr>
              <a:xfrm>
                <a:off x="5819326" y="35496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A900245-FF71-40A9-81FE-F2249AF94846}"/>
                  </a:ext>
                </a:extLst>
              </p14:cNvPr>
              <p14:cNvContentPartPr/>
              <p14:nvPr/>
            </p14:nvContentPartPr>
            <p14:xfrm>
              <a:off x="5828326" y="3769948"/>
              <a:ext cx="360" cy="360"/>
            </p14:xfrm>
          </p:contentPart>
        </mc:Choice>
        <mc:Fallback xmlns="">
          <p:pic>
            <p:nvPicPr>
              <p:cNvPr id="5" name="Ink 4">
                <a:extLst>
                  <a:ext uri="{FF2B5EF4-FFF2-40B4-BE49-F238E27FC236}">
                    <a16:creationId xmlns:a16="http://schemas.microsoft.com/office/drawing/2014/main" id="{7A900245-FF71-40A9-81FE-F2249AF94846}"/>
                  </a:ext>
                </a:extLst>
              </p:cNvPr>
              <p:cNvPicPr/>
              <p:nvPr/>
            </p:nvPicPr>
            <p:blipFill>
              <a:blip r:embed="rId3"/>
              <a:stretch>
                <a:fillRect/>
              </a:stretch>
            </p:blipFill>
            <p:spPr>
              <a:xfrm>
                <a:off x="5819326" y="37609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B02D445-6600-45FD-B8AA-BCE99C4335C7}"/>
                  </a:ext>
                </a:extLst>
              </p14:cNvPr>
              <p14:cNvContentPartPr/>
              <p14:nvPr/>
            </p14:nvContentPartPr>
            <p14:xfrm>
              <a:off x="5828326" y="3769948"/>
              <a:ext cx="360" cy="360"/>
            </p14:xfrm>
          </p:contentPart>
        </mc:Choice>
        <mc:Fallback xmlns="">
          <p:pic>
            <p:nvPicPr>
              <p:cNvPr id="8" name="Ink 7">
                <a:extLst>
                  <a:ext uri="{FF2B5EF4-FFF2-40B4-BE49-F238E27FC236}">
                    <a16:creationId xmlns:a16="http://schemas.microsoft.com/office/drawing/2014/main" id="{EB02D445-6600-45FD-B8AA-BCE99C4335C7}"/>
                  </a:ext>
                </a:extLst>
              </p:cNvPr>
              <p:cNvPicPr/>
              <p:nvPr/>
            </p:nvPicPr>
            <p:blipFill>
              <a:blip r:embed="rId3"/>
              <a:stretch>
                <a:fillRect/>
              </a:stretch>
            </p:blipFill>
            <p:spPr>
              <a:xfrm>
                <a:off x="5819326" y="3760948"/>
                <a:ext cx="18000" cy="18000"/>
              </a:xfrm>
              <a:prstGeom prst="rect">
                <a:avLst/>
              </a:prstGeom>
            </p:spPr>
          </p:pic>
        </mc:Fallback>
      </mc:AlternateContent>
      <p:sp>
        <p:nvSpPr>
          <p:cNvPr id="12" name="TextBox 11">
            <a:extLst>
              <a:ext uri="{FF2B5EF4-FFF2-40B4-BE49-F238E27FC236}">
                <a16:creationId xmlns:a16="http://schemas.microsoft.com/office/drawing/2014/main" id="{B22D683C-0AD9-469E-850C-95ACEC4196AE}"/>
              </a:ext>
            </a:extLst>
          </p:cNvPr>
          <p:cNvSpPr txBox="1"/>
          <p:nvPr/>
        </p:nvSpPr>
        <p:spPr>
          <a:xfrm>
            <a:off x="1828800" y="2971801"/>
            <a:ext cx="4648200" cy="3293209"/>
          </a:xfrm>
          <a:prstGeom prst="rect">
            <a:avLst/>
          </a:prstGeom>
          <a:noFill/>
        </p:spPr>
        <p:txBody>
          <a:bodyPr wrap="square" rtlCol="0">
            <a:spAutoFit/>
          </a:bodyPr>
          <a:lstStyle/>
          <a:p>
            <a:pPr>
              <a:buFont typeface="Arial"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 Dilution of DNA sample</a:t>
            </a:r>
          </a:p>
          <a:p>
            <a:pPr algn="just"/>
            <a:endParaRPr lang="en-US" b="1"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400" dirty="0">
                <a:solidFill>
                  <a:schemeClr val="tx2">
                    <a:lumMod val="75000"/>
                  </a:schemeClr>
                </a:solidFill>
                <a:latin typeface="Times New Roman" panose="02020603050405020304" pitchFamily="18" charset="0"/>
                <a:ea typeface="Arial" panose="020B0604020202020204" pitchFamily="34" charset="0"/>
                <a:cs typeface="Times New Roman" panose="02020603050405020304" pitchFamily="18" charset="0"/>
              </a:rPr>
              <a:t>The dilution of the part of DNA with </a:t>
            </a:r>
            <a:r>
              <a:rPr lang="en-IN" sz="2400"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appropriate quantity of TE buffer was done to yield working concentration 60 ng /µl and then  stored at 4</a:t>
            </a:r>
            <a:r>
              <a:rPr lang="en-IN" sz="2400" baseline="30000"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O</a:t>
            </a:r>
            <a:r>
              <a:rPr lang="en-IN" sz="2400"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C for further work until PCR amplification</a:t>
            </a:r>
            <a:endParaRPr lang="en-IN" sz="2400" dirty="0">
              <a:solidFill>
                <a:schemeClr val="tx2">
                  <a:lumMod val="75000"/>
                </a:schemeClr>
              </a:solidFill>
              <a:latin typeface="Times New Roman" panose="02020603050405020304" pitchFamily="18" charset="0"/>
              <a:ea typeface="Arial" panose="020B060402020202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7D65490F-56E1-ADEF-E049-C26B4A6B4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6597" y="2519541"/>
            <a:ext cx="3088031" cy="4114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8B9A-5F6B-BA61-5AB9-4AB3BF6A3E6B}"/>
              </a:ext>
            </a:extLst>
          </p:cNvPr>
          <p:cNvSpPr>
            <a:spLocks noGrp="1"/>
          </p:cNvSpPr>
          <p:nvPr>
            <p:ph type="title"/>
          </p:nvPr>
        </p:nvSpPr>
        <p:spPr/>
        <p:txBody>
          <a:bodyPr>
            <a:normAutofit/>
          </a:bodyPr>
          <a:lstStyle/>
          <a:p>
            <a:r>
              <a:rPr lang="en-US" sz="2700" b="1" dirty="0">
                <a:solidFill>
                  <a:srgbClr val="B8089F"/>
                </a:solidFill>
                <a:latin typeface="Times New Roman" pitchFamily="18" charset="0"/>
                <a:cs typeface="Times New Roman" pitchFamily="18" charset="0"/>
              </a:rPr>
              <a:t>Table 4 . List of primers were screen for  amplification</a:t>
            </a:r>
            <a:br>
              <a:rPr lang="en-US" sz="4400" b="1" dirty="0">
                <a:solidFill>
                  <a:srgbClr val="B8089F"/>
                </a:solidFill>
                <a:latin typeface="Times New Roman" pitchFamily="18" charset="0"/>
                <a:cs typeface="Times New Roman" pitchFamily="18" charset="0"/>
              </a:rPr>
            </a:br>
            <a:endParaRPr lang="en-IN" dirty="0"/>
          </a:p>
        </p:txBody>
      </p:sp>
      <p:graphicFrame>
        <p:nvGraphicFramePr>
          <p:cNvPr id="3" name="Table 2">
            <a:extLst>
              <a:ext uri="{FF2B5EF4-FFF2-40B4-BE49-F238E27FC236}">
                <a16:creationId xmlns:a16="http://schemas.microsoft.com/office/drawing/2014/main" id="{CA729E83-2648-C1DF-2372-5A0EBC603B28}"/>
              </a:ext>
            </a:extLst>
          </p:cNvPr>
          <p:cNvGraphicFramePr>
            <a:graphicFrameLocks noGrp="1"/>
          </p:cNvGraphicFramePr>
          <p:nvPr/>
        </p:nvGraphicFramePr>
        <p:xfrm>
          <a:off x="2286000" y="1219200"/>
          <a:ext cx="7848600" cy="4659204"/>
        </p:xfrm>
        <a:graphic>
          <a:graphicData uri="http://schemas.openxmlformats.org/drawingml/2006/table">
            <a:tbl>
              <a:tblPr firstRow="1" bandRow="1">
                <a:tableStyleId>{9D7B26C5-4107-4FEC-AEDC-1716B250A1EF}</a:tableStyleId>
              </a:tblPr>
              <a:tblGrid>
                <a:gridCol w="609600">
                  <a:extLst>
                    <a:ext uri="{9D8B030D-6E8A-4147-A177-3AD203B41FA5}">
                      <a16:colId xmlns:a16="http://schemas.microsoft.com/office/drawing/2014/main" val="4157763419"/>
                    </a:ext>
                  </a:extLst>
                </a:gridCol>
                <a:gridCol w="1371600">
                  <a:extLst>
                    <a:ext uri="{9D8B030D-6E8A-4147-A177-3AD203B41FA5}">
                      <a16:colId xmlns:a16="http://schemas.microsoft.com/office/drawing/2014/main" val="768206270"/>
                    </a:ext>
                  </a:extLst>
                </a:gridCol>
                <a:gridCol w="1143000">
                  <a:extLst>
                    <a:ext uri="{9D8B030D-6E8A-4147-A177-3AD203B41FA5}">
                      <a16:colId xmlns:a16="http://schemas.microsoft.com/office/drawing/2014/main" val="3300682988"/>
                    </a:ext>
                  </a:extLst>
                </a:gridCol>
                <a:gridCol w="4724400">
                  <a:extLst>
                    <a:ext uri="{9D8B030D-6E8A-4147-A177-3AD203B41FA5}">
                      <a16:colId xmlns:a16="http://schemas.microsoft.com/office/drawing/2014/main" val="1280557869"/>
                    </a:ext>
                  </a:extLst>
                </a:gridCol>
              </a:tblGrid>
              <a:tr h="527804">
                <a:tc>
                  <a:txBody>
                    <a:bodyPr/>
                    <a:lstStyle/>
                    <a:p>
                      <a:pPr marL="102870" algn="l">
                        <a:lnSpc>
                          <a:spcPts val="1375"/>
                        </a:lnSpc>
                      </a:pPr>
                      <a:r>
                        <a:rPr lang="en-US" sz="1600" dirty="0">
                          <a:effectLst/>
                        </a:rPr>
                        <a:t>Sr.</a:t>
                      </a:r>
                      <a:endParaRPr lang="en-IN" sz="1400" dirty="0">
                        <a:effectLst/>
                      </a:endParaRPr>
                    </a:p>
                    <a:p>
                      <a:pPr marL="86360" algn="l">
                        <a:spcBef>
                          <a:spcPts val="685"/>
                        </a:spcBef>
                        <a:spcAft>
                          <a:spcPts val="0"/>
                        </a:spcAft>
                      </a:pPr>
                      <a:r>
                        <a:rPr lang="en-US" sz="1600" dirty="0">
                          <a:effectLst/>
                        </a:rPr>
                        <a:t>No.</a:t>
                      </a:r>
                      <a:endParaRPr lang="en-IN" sz="1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3685" algn="l">
                        <a:lnSpc>
                          <a:spcPts val="1375"/>
                        </a:lnSpc>
                      </a:pPr>
                      <a:endParaRPr lang="en-US" sz="1600" dirty="0">
                        <a:effectLst/>
                      </a:endParaRPr>
                    </a:p>
                    <a:p>
                      <a:pPr marL="273685" algn="l">
                        <a:lnSpc>
                          <a:spcPts val="1375"/>
                        </a:lnSpc>
                      </a:pPr>
                      <a:r>
                        <a:rPr lang="en-US" sz="1600" dirty="0">
                          <a:effectLst/>
                        </a:rPr>
                        <a:t>Primers</a:t>
                      </a:r>
                      <a:endParaRPr lang="en-IN" sz="1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124460" marR="123190" algn="ctr">
                        <a:lnSpc>
                          <a:spcPts val="1375"/>
                        </a:lnSpc>
                        <a:spcAft>
                          <a:spcPts val="0"/>
                        </a:spcAft>
                      </a:pPr>
                      <a:endParaRPr lang="en-US" sz="1600" dirty="0">
                        <a:effectLst/>
                      </a:endParaRPr>
                    </a:p>
                    <a:p>
                      <a:pPr marL="124460" marR="123190" algn="ctr">
                        <a:lnSpc>
                          <a:spcPts val="1375"/>
                        </a:lnSpc>
                        <a:spcAft>
                          <a:spcPts val="0"/>
                        </a:spcAft>
                      </a:pPr>
                      <a:r>
                        <a:rPr lang="en-US" sz="1600" dirty="0">
                          <a:effectLst/>
                        </a:rPr>
                        <a:t>Sequences</a:t>
                      </a:r>
                      <a:endParaRPr lang="en-IN" sz="14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1835614376"/>
                  </a:ext>
                </a:extLst>
              </a:tr>
              <a:tr h="516425">
                <a:tc rowSpan="2">
                  <a:txBody>
                    <a:bodyPr/>
                    <a:lstStyle/>
                    <a:p>
                      <a:pPr marL="128270" marR="124460" algn="ctr">
                        <a:spcBef>
                          <a:spcPts val="5"/>
                        </a:spcBef>
                        <a:spcAft>
                          <a:spcPts val="0"/>
                        </a:spcAft>
                      </a:pPr>
                      <a:r>
                        <a:rPr lang="en-US" sz="1800" dirty="0">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151765" marR="132080" indent="-5080" algn="ctr">
                        <a:lnSpc>
                          <a:spcPct val="150000"/>
                        </a:lnSpc>
                        <a:spcBef>
                          <a:spcPts val="5"/>
                        </a:spcBef>
                        <a:spcAft>
                          <a:spcPts val="0"/>
                        </a:spcAft>
                      </a:pPr>
                      <a:r>
                        <a:rPr lang="en-US" sz="1800" dirty="0" err="1">
                          <a:effectLst/>
                          <a:latin typeface="Times New Roman" panose="02020603050405020304" pitchFamily="18" charset="0"/>
                          <a:cs typeface="Times New Roman" panose="02020603050405020304" pitchFamily="18" charset="0"/>
                        </a:rPr>
                        <a:t>Satt</a:t>
                      </a:r>
                      <a:r>
                        <a:rPr lang="en-US" sz="1800" spc="-285"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211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75" algn="ctr">
                        <a:spcBef>
                          <a:spcPts val="5"/>
                        </a:spcBef>
                        <a:spcAft>
                          <a:spcPts val="0"/>
                        </a:spcAft>
                      </a:pPr>
                      <a:r>
                        <a:rPr lang="en-US" sz="1800" dirty="0">
                          <a:effectLst/>
                          <a:latin typeface="Times New Roman" panose="02020603050405020304" pitchFamily="18" charset="0"/>
                          <a:cs typeface="Times New Roman" panose="02020603050405020304" pitchFamily="18" charset="0"/>
                        </a:rPr>
                        <a:t>F</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4460" marR="123190" algn="ctr">
                        <a:spcBef>
                          <a:spcPts val="5"/>
                        </a:spcBef>
                        <a:spcAft>
                          <a:spcPts val="0"/>
                        </a:spcAft>
                      </a:pPr>
                      <a:r>
                        <a:rPr lang="en-US" sz="1600" dirty="0">
                          <a:effectLst/>
                          <a:latin typeface="Times New Roman" panose="02020603050405020304" pitchFamily="18" charset="0"/>
                          <a:cs typeface="Times New Roman" panose="02020603050405020304" pitchFamily="18" charset="0"/>
                        </a:rPr>
                        <a:t>GCGATCACCGGACTTAGAGAGTTA</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8496603"/>
                  </a:ext>
                </a:extLst>
              </a:tr>
              <a:tr h="516425">
                <a:tc vMerge="1">
                  <a:txBody>
                    <a:bodyPr/>
                    <a:lstStyle/>
                    <a:p>
                      <a:endParaRPr lang="en-IN"/>
                    </a:p>
                  </a:txBody>
                  <a:tcPr/>
                </a:tc>
                <a:tc vMerge="1">
                  <a:txBody>
                    <a:bodyPr/>
                    <a:lstStyle/>
                    <a:p>
                      <a:endParaRPr lang="en-IN"/>
                    </a:p>
                  </a:txBody>
                  <a:tcPr/>
                </a:tc>
                <a:tc>
                  <a:txBody>
                    <a:bodyPr/>
                    <a:lstStyle/>
                    <a:p>
                      <a:pPr marL="5080" algn="ctr">
                        <a:lnSpc>
                          <a:spcPts val="1375"/>
                        </a:lnSpc>
                      </a:pPr>
                      <a:r>
                        <a:rPr lang="en-US" sz="1800" dirty="0">
                          <a:effectLst/>
                          <a:latin typeface="Times New Roman" panose="02020603050405020304" pitchFamily="18" charset="0"/>
                          <a:cs typeface="Times New Roman" panose="02020603050405020304" pitchFamily="18" charset="0"/>
                        </a:rPr>
                        <a:t>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4460" marR="121920" algn="ctr">
                        <a:lnSpc>
                          <a:spcPts val="1375"/>
                        </a:lnSpc>
                        <a:spcAft>
                          <a:spcPts val="0"/>
                        </a:spcAft>
                      </a:pPr>
                      <a:r>
                        <a:rPr lang="en-US" sz="1600" dirty="0">
                          <a:effectLst/>
                          <a:latin typeface="Times New Roman" panose="02020603050405020304" pitchFamily="18" charset="0"/>
                          <a:cs typeface="Times New Roman" panose="02020603050405020304" pitchFamily="18" charset="0"/>
                        </a:rPr>
                        <a:t>   GCGGAGCTAATTAAAAAGTCATTCCAATA</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4651232"/>
                  </a:ext>
                </a:extLst>
              </a:tr>
              <a:tr h="516425">
                <a:tc rowSpan="2">
                  <a:txBody>
                    <a:bodyPr/>
                    <a:lstStyle/>
                    <a:p>
                      <a:pPr marL="128270" marR="124460" algn="ctr">
                        <a:lnSpc>
                          <a:spcPts val="1375"/>
                        </a:lnSpc>
                        <a:spcAft>
                          <a:spcPts val="0"/>
                        </a:spcAft>
                      </a:pPr>
                      <a:r>
                        <a:rPr lang="en-US" sz="1800">
                          <a:effectLst/>
                          <a:latin typeface="Times New Roman" panose="02020603050405020304" pitchFamily="18" charset="0"/>
                          <a:cs typeface="Times New Roman" panose="02020603050405020304" pitchFamily="18" charset="0"/>
                        </a:rPr>
                        <a:t>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151765" marR="132080" indent="-5080" algn="ctr">
                        <a:lnSpc>
                          <a:spcPct val="150000"/>
                        </a:lnSpc>
                        <a:spcAft>
                          <a:spcPts val="0"/>
                        </a:spcAft>
                      </a:pPr>
                      <a:r>
                        <a:rPr lang="en-US" sz="1800" dirty="0" err="1">
                          <a:effectLst/>
                          <a:latin typeface="Times New Roman" panose="02020603050405020304" pitchFamily="18" charset="0"/>
                          <a:cs typeface="Times New Roman" panose="02020603050405020304" pitchFamily="18" charset="0"/>
                        </a:rPr>
                        <a:t>Satt</a:t>
                      </a:r>
                      <a:r>
                        <a:rPr lang="en-US" sz="1800" spc="-285"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365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75" algn="ctr">
                        <a:lnSpc>
                          <a:spcPts val="1375"/>
                        </a:lnSpc>
                      </a:pPr>
                      <a:r>
                        <a:rPr lang="en-US" sz="1800" dirty="0">
                          <a:effectLst/>
                          <a:latin typeface="Times New Roman" panose="02020603050405020304" pitchFamily="18" charset="0"/>
                          <a:cs typeface="Times New Roman" panose="02020603050405020304" pitchFamily="18" charset="0"/>
                        </a:rPr>
                        <a:t>F</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4460" marR="123825" algn="ctr">
                        <a:lnSpc>
                          <a:spcPts val="1375"/>
                        </a:lnSpc>
                        <a:spcAft>
                          <a:spcPts val="0"/>
                        </a:spcAft>
                      </a:pPr>
                      <a:r>
                        <a:rPr lang="en-US" sz="1600" dirty="0">
                          <a:effectLst/>
                          <a:latin typeface="Times New Roman" panose="02020603050405020304" pitchFamily="18" charset="0"/>
                          <a:cs typeface="Times New Roman" panose="02020603050405020304" pitchFamily="18" charset="0"/>
                        </a:rPr>
                        <a:t>      GCGCAAACAGTTATACCTTTATATTGGTGAA</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472901"/>
                  </a:ext>
                </a:extLst>
              </a:tr>
              <a:tr h="516425">
                <a:tc vMerge="1">
                  <a:txBody>
                    <a:bodyPr/>
                    <a:lstStyle/>
                    <a:p>
                      <a:endParaRPr lang="en-IN"/>
                    </a:p>
                  </a:txBody>
                  <a:tcPr/>
                </a:tc>
                <a:tc vMerge="1">
                  <a:txBody>
                    <a:bodyPr/>
                    <a:lstStyle/>
                    <a:p>
                      <a:endParaRPr lang="en-IN"/>
                    </a:p>
                  </a:txBody>
                  <a:tcPr/>
                </a:tc>
                <a:tc>
                  <a:txBody>
                    <a:bodyPr/>
                    <a:lstStyle/>
                    <a:p>
                      <a:pPr marL="5080" algn="ctr">
                        <a:spcBef>
                          <a:spcPts val="5"/>
                        </a:spcBef>
                        <a:spcAft>
                          <a:spcPts val="0"/>
                        </a:spcAft>
                      </a:pPr>
                      <a:r>
                        <a:rPr lang="en-US" sz="1800" dirty="0">
                          <a:effectLst/>
                          <a:latin typeface="Times New Roman" panose="02020603050405020304" pitchFamily="18" charset="0"/>
                          <a:cs typeface="Times New Roman" panose="02020603050405020304" pitchFamily="18" charset="0"/>
                        </a:rPr>
                        <a:t>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23825" marR="123825" algn="ctr">
                        <a:spcBef>
                          <a:spcPts val="5"/>
                        </a:spcBef>
                        <a:spcAft>
                          <a:spcPts val="0"/>
                        </a:spcAft>
                      </a:pPr>
                      <a:r>
                        <a:rPr lang="en-US" sz="1600" dirty="0">
                          <a:effectLst/>
                          <a:latin typeface="Times New Roman" panose="02020603050405020304" pitchFamily="18" charset="0"/>
                          <a:cs typeface="Times New Roman" panose="02020603050405020304" pitchFamily="18" charset="0"/>
                        </a:rPr>
                        <a:t> GCGCAAACAGTTATACCTTTATATTGGTGAA</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4853988"/>
                  </a:ext>
                </a:extLst>
              </a:tr>
              <a:tr h="516425">
                <a:tc rowSpan="2">
                  <a:txBody>
                    <a:bodyPr/>
                    <a:lstStyle/>
                    <a:p>
                      <a:pPr marL="128270" marR="124460" algn="ctr">
                        <a:lnSpc>
                          <a:spcPts val="1375"/>
                        </a:lnSpc>
                        <a:spcAft>
                          <a:spcPts val="0"/>
                        </a:spcAft>
                      </a:pPr>
                      <a:r>
                        <a:rPr lang="en-US" sz="1800">
                          <a:effectLst/>
                          <a:latin typeface="Times New Roman" panose="02020603050405020304" pitchFamily="18" charset="0"/>
                          <a:cs typeface="Times New Roman" panose="02020603050405020304" pitchFamily="18" charset="0"/>
                        </a:rPr>
                        <a:t>3.</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151765" marR="132080" indent="-5080" algn="ctr">
                        <a:lnSpc>
                          <a:spcPct val="150000"/>
                        </a:lnSpc>
                        <a:spcAft>
                          <a:spcPts val="0"/>
                        </a:spcAft>
                      </a:pPr>
                      <a:r>
                        <a:rPr lang="en-US" sz="1800" dirty="0" err="1">
                          <a:effectLst/>
                          <a:latin typeface="Times New Roman" panose="02020603050405020304" pitchFamily="18" charset="0"/>
                          <a:cs typeface="Times New Roman" panose="02020603050405020304" pitchFamily="18" charset="0"/>
                        </a:rPr>
                        <a:t>Satt</a:t>
                      </a:r>
                      <a:r>
                        <a:rPr lang="en-US" sz="1800" spc="-285"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338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75" algn="ctr">
                        <a:lnSpc>
                          <a:spcPts val="1375"/>
                        </a:lnSpc>
                      </a:pPr>
                      <a:r>
                        <a:rPr lang="en-US" sz="1800" dirty="0">
                          <a:effectLst/>
                          <a:latin typeface="Times New Roman" panose="02020603050405020304" pitchFamily="18" charset="0"/>
                          <a:cs typeface="Times New Roman" panose="02020603050405020304" pitchFamily="18" charset="0"/>
                        </a:rPr>
                        <a:t>F</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23825" algn="l">
                        <a:lnSpc>
                          <a:spcPts val="1375"/>
                        </a:lnSpc>
                      </a:pPr>
                      <a:r>
                        <a:rPr lang="en-US" sz="1600" dirty="0">
                          <a:effectLst/>
                          <a:latin typeface="Times New Roman" panose="02020603050405020304" pitchFamily="18" charset="0"/>
                          <a:cs typeface="Times New Roman" panose="02020603050405020304" pitchFamily="18" charset="0"/>
                        </a:rPr>
                        <a:t>                                        GCGGGGCATTAATAAACCTCCTCTAACT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4479965"/>
                  </a:ext>
                </a:extLst>
              </a:tr>
              <a:tr h="516425">
                <a:tc vMerge="1">
                  <a:txBody>
                    <a:bodyPr/>
                    <a:lstStyle/>
                    <a:p>
                      <a:endParaRPr lang="en-IN"/>
                    </a:p>
                  </a:txBody>
                  <a:tcPr/>
                </a:tc>
                <a:tc vMerge="1">
                  <a:txBody>
                    <a:bodyPr/>
                    <a:lstStyle/>
                    <a:p>
                      <a:endParaRPr lang="en-IN"/>
                    </a:p>
                  </a:txBody>
                  <a:tcPr/>
                </a:tc>
                <a:tc>
                  <a:txBody>
                    <a:bodyPr/>
                    <a:lstStyle/>
                    <a:p>
                      <a:pPr marL="5080" algn="ctr">
                        <a:lnSpc>
                          <a:spcPts val="1375"/>
                        </a:lnSpc>
                      </a:pPr>
                      <a:r>
                        <a:rPr lang="en-US" sz="1800" dirty="0">
                          <a:effectLst/>
                          <a:latin typeface="Times New Roman" panose="02020603050405020304" pitchFamily="18" charset="0"/>
                          <a:cs typeface="Times New Roman" panose="02020603050405020304" pitchFamily="18" charset="0"/>
                        </a:rPr>
                        <a:t>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23825" algn="l">
                        <a:lnSpc>
                          <a:spcPts val="1375"/>
                        </a:lnSpc>
                      </a:pPr>
                      <a:r>
                        <a:rPr lang="en-US" sz="1600" dirty="0">
                          <a:effectLst/>
                          <a:latin typeface="Times New Roman" panose="02020603050405020304" pitchFamily="18" charset="0"/>
                          <a:cs typeface="Times New Roman" panose="02020603050405020304" pitchFamily="18" charset="0"/>
                        </a:rPr>
                        <a:t>                                   GCGCCATTTTGGTCATTCCTAACAACT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4107308"/>
                  </a:ext>
                </a:extLst>
              </a:tr>
              <a:tr h="516425">
                <a:tc rowSpan="2">
                  <a:txBody>
                    <a:bodyPr/>
                    <a:lstStyle/>
                    <a:p>
                      <a:pPr marL="128270" marR="124460" algn="ctr">
                        <a:lnSpc>
                          <a:spcPts val="1375"/>
                        </a:lnSpc>
                        <a:spcAft>
                          <a:spcPts val="0"/>
                        </a:spcAft>
                      </a:pPr>
                      <a:r>
                        <a:rPr lang="en-US" sz="1800" dirty="0">
                          <a:effectLst/>
                          <a:latin typeface="Times New Roman" panose="02020603050405020304" pitchFamily="18" charset="0"/>
                          <a:cs typeface="Times New Roman" panose="02020603050405020304" pitchFamily="18" charset="0"/>
                        </a:rPr>
                        <a:t>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151765" marR="132080" indent="-5080" algn="ctr">
                        <a:lnSpc>
                          <a:spcPct val="150000"/>
                        </a:lnSpc>
                        <a:spcAft>
                          <a:spcPts val="0"/>
                        </a:spcAft>
                      </a:pPr>
                      <a:r>
                        <a:rPr lang="en-US" sz="1800" dirty="0" err="1">
                          <a:effectLst/>
                          <a:latin typeface="Times New Roman" panose="02020603050405020304" pitchFamily="18" charset="0"/>
                          <a:cs typeface="Times New Roman" panose="02020603050405020304" pitchFamily="18" charset="0"/>
                        </a:rPr>
                        <a:t>Satt</a:t>
                      </a:r>
                      <a:r>
                        <a:rPr lang="en-US" sz="1800" spc="-285" dirty="0">
                          <a:effectLst/>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cs typeface="Times New Roman" panose="02020603050405020304" pitchFamily="18" charset="0"/>
                        </a:rPr>
                        <a:t>266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175" algn="ctr">
                        <a:lnSpc>
                          <a:spcPts val="1375"/>
                        </a:lnSpc>
                      </a:pPr>
                      <a:r>
                        <a:rPr lang="en-US" sz="1800" dirty="0">
                          <a:effectLst/>
                          <a:latin typeface="Times New Roman" panose="02020603050405020304" pitchFamily="18" charset="0"/>
                          <a:cs typeface="Times New Roman" panose="02020603050405020304" pitchFamily="18" charset="0"/>
                        </a:rPr>
                        <a:t>F</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23825" algn="l">
                        <a:lnSpc>
                          <a:spcPts val="1375"/>
                        </a:lnSpc>
                      </a:pPr>
                      <a:r>
                        <a:rPr lang="en-US" sz="1600" dirty="0">
                          <a:effectLst/>
                          <a:latin typeface="Times New Roman" panose="02020603050405020304" pitchFamily="18" charset="0"/>
                          <a:cs typeface="Times New Roman" panose="02020603050405020304" pitchFamily="18" charset="0"/>
                        </a:rPr>
                        <a:t>                                    GCGAAACTCTACGGGTCAGTAGTTAT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6466358"/>
                  </a:ext>
                </a:extLst>
              </a:tr>
              <a:tr h="516425">
                <a:tc vMerge="1">
                  <a:txBody>
                    <a:bodyPr/>
                    <a:lstStyle/>
                    <a:p>
                      <a:endParaRPr lang="en-IN"/>
                    </a:p>
                  </a:txBody>
                  <a:tcPr/>
                </a:tc>
                <a:tc vMerge="1">
                  <a:txBody>
                    <a:bodyPr/>
                    <a:lstStyle/>
                    <a:p>
                      <a:endParaRPr lang="en-IN"/>
                    </a:p>
                  </a:txBody>
                  <a:tcPr/>
                </a:tc>
                <a:tc>
                  <a:txBody>
                    <a:bodyPr/>
                    <a:lstStyle/>
                    <a:p>
                      <a:pPr marL="5080" algn="ctr">
                        <a:lnSpc>
                          <a:spcPts val="1375"/>
                        </a:lnSpc>
                      </a:pPr>
                      <a:r>
                        <a:rPr lang="en-US" sz="1800" dirty="0">
                          <a:effectLst/>
                          <a:latin typeface="Times New Roman" panose="02020603050405020304" pitchFamily="18" charset="0"/>
                          <a:cs typeface="Times New Roman" panose="02020603050405020304" pitchFamily="18" charset="0"/>
                        </a:rPr>
                        <a:t>R</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122555" algn="l">
                        <a:lnSpc>
                          <a:spcPts val="1375"/>
                        </a:lnSpc>
                      </a:pPr>
                      <a:r>
                        <a:rPr lang="en-US" sz="1600" dirty="0">
                          <a:effectLst/>
                          <a:latin typeface="Times New Roman" panose="02020603050405020304" pitchFamily="18" charset="0"/>
                          <a:cs typeface="Times New Roman" panose="02020603050405020304" pitchFamily="18" charset="0"/>
                        </a:rPr>
                        <a:t>                                   GCGTAAGATGGCCTAGAAAGAGGATG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3399158"/>
                  </a:ext>
                </a:extLst>
              </a:tr>
            </a:tbl>
          </a:graphicData>
        </a:graphic>
      </p:graphicFrame>
    </p:spTree>
    <p:extLst>
      <p:ext uri="{BB962C8B-B14F-4D97-AF65-F5344CB8AC3E}">
        <p14:creationId xmlns:p14="http://schemas.microsoft.com/office/powerpoint/2010/main" val="223413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0" y="1600200"/>
            <a:ext cx="1752600" cy="369332"/>
          </a:xfrm>
          <a:prstGeom prst="rect">
            <a:avLst/>
          </a:prstGeom>
          <a:noFill/>
        </p:spPr>
        <p:txBody>
          <a:bodyPr wrap="square" rtlCol="0">
            <a:spAutoFit/>
          </a:bodyPr>
          <a:lstStyle/>
          <a:p>
            <a:endParaRPr lang="en-US" dirty="0"/>
          </a:p>
        </p:txBody>
      </p:sp>
      <p:graphicFrame>
        <p:nvGraphicFramePr>
          <p:cNvPr id="5" name="Table 4"/>
          <p:cNvGraphicFramePr>
            <a:graphicFrameLocks noGrp="1"/>
          </p:cNvGraphicFramePr>
          <p:nvPr/>
        </p:nvGraphicFramePr>
        <p:xfrm>
          <a:off x="2133601" y="1447799"/>
          <a:ext cx="7848600" cy="5037584"/>
        </p:xfrm>
        <a:graphic>
          <a:graphicData uri="http://schemas.openxmlformats.org/drawingml/2006/table">
            <a:tbl>
              <a:tblPr firstRow="1" bandRow="1">
                <a:tableStyleId>{5940675A-B579-460E-94D1-54222C63F5DA}</a:tableStyleId>
              </a:tblPr>
              <a:tblGrid>
                <a:gridCol w="2470856">
                  <a:extLst>
                    <a:ext uri="{9D8B030D-6E8A-4147-A177-3AD203B41FA5}">
                      <a16:colId xmlns:a16="http://schemas.microsoft.com/office/drawing/2014/main" val="20000"/>
                    </a:ext>
                  </a:extLst>
                </a:gridCol>
                <a:gridCol w="2979561">
                  <a:extLst>
                    <a:ext uri="{9D8B030D-6E8A-4147-A177-3AD203B41FA5}">
                      <a16:colId xmlns:a16="http://schemas.microsoft.com/office/drawing/2014/main" val="20001"/>
                    </a:ext>
                  </a:extLst>
                </a:gridCol>
                <a:gridCol w="2398183">
                  <a:extLst>
                    <a:ext uri="{9D8B030D-6E8A-4147-A177-3AD203B41FA5}">
                      <a16:colId xmlns:a16="http://schemas.microsoft.com/office/drawing/2014/main" val="20002"/>
                    </a:ext>
                  </a:extLst>
                </a:gridCol>
              </a:tblGrid>
              <a:tr h="971753">
                <a:tc>
                  <a:txBody>
                    <a:bodyPr/>
                    <a:lstStyle/>
                    <a:p>
                      <a:pPr algn="ctr">
                        <a:lnSpc>
                          <a:spcPct val="200000"/>
                        </a:lnSpc>
                      </a:pPr>
                      <a:r>
                        <a:rPr lang="en-US" sz="2400" b="1" dirty="0">
                          <a:solidFill>
                            <a:srgbClr val="B8089F"/>
                          </a:solidFill>
                          <a:latin typeface="Times New Roman" pitchFamily="18" charset="0"/>
                          <a:cs typeface="Times New Roman" pitchFamily="18" charset="0"/>
                        </a:rPr>
                        <a:t>Component </a:t>
                      </a:r>
                    </a:p>
                  </a:txBody>
                  <a:tcPr/>
                </a:tc>
                <a:tc>
                  <a:txBody>
                    <a:bodyPr/>
                    <a:lstStyle/>
                    <a:p>
                      <a:pPr algn="ctr">
                        <a:lnSpc>
                          <a:spcPct val="200000"/>
                        </a:lnSpc>
                      </a:pPr>
                      <a:r>
                        <a:rPr lang="en-US" sz="2400" b="1" dirty="0">
                          <a:solidFill>
                            <a:srgbClr val="B8089F"/>
                          </a:solidFill>
                          <a:latin typeface="Times New Roman" pitchFamily="18" charset="0"/>
                          <a:cs typeface="Times New Roman" pitchFamily="18" charset="0"/>
                        </a:rPr>
                        <a:t>Final concentration </a:t>
                      </a:r>
                    </a:p>
                  </a:txBody>
                  <a:tcPr/>
                </a:tc>
                <a:tc>
                  <a:txBody>
                    <a:bodyPr/>
                    <a:lstStyle/>
                    <a:p>
                      <a:pPr algn="ctr">
                        <a:lnSpc>
                          <a:spcPct val="200000"/>
                        </a:lnSpc>
                      </a:pPr>
                      <a:r>
                        <a:rPr lang="en-US" sz="2400" b="1" dirty="0">
                          <a:solidFill>
                            <a:srgbClr val="B8089F"/>
                          </a:solidFill>
                          <a:latin typeface="Times New Roman" pitchFamily="18" charset="0"/>
                          <a:cs typeface="Times New Roman" pitchFamily="18" charset="0"/>
                        </a:rPr>
                        <a:t>Volume (</a:t>
                      </a:r>
                      <a:r>
                        <a:rPr lang="en-US" dirty="0" err="1">
                          <a:solidFill>
                            <a:srgbClr val="B8089F"/>
                          </a:solidFill>
                        </a:rPr>
                        <a:t>μl</a:t>
                      </a:r>
                      <a:r>
                        <a:rPr lang="en-US" sz="2400" dirty="0">
                          <a:solidFill>
                            <a:srgbClr val="B8089F"/>
                          </a:solidFill>
                          <a:latin typeface="Times New Roman" pitchFamily="18" charset="0"/>
                          <a:cs typeface="Times New Roman" pitchFamily="18" charset="0"/>
                        </a:rPr>
                        <a:t>)</a:t>
                      </a:r>
                      <a:r>
                        <a:rPr lang="en-US" sz="2400" b="1" dirty="0">
                          <a:solidFill>
                            <a:srgbClr val="B8089F"/>
                          </a:solidFill>
                          <a:latin typeface="Times New Roman" pitchFamily="18" charset="0"/>
                          <a:cs typeface="Times New Roman" pitchFamily="18" charset="0"/>
                        </a:rPr>
                        <a:t> </a:t>
                      </a:r>
                    </a:p>
                  </a:txBody>
                  <a:tcPr/>
                </a:tc>
                <a:extLst>
                  <a:ext uri="{0D108BD9-81ED-4DB2-BD59-A6C34878D82A}">
                    <a16:rowId xmlns:a16="http://schemas.microsoft.com/office/drawing/2014/main" val="10000"/>
                  </a:ext>
                </a:extLst>
              </a:tr>
              <a:tr h="831595">
                <a:tc>
                  <a:txBody>
                    <a:bodyPr/>
                    <a:lstStyle/>
                    <a:p>
                      <a:pPr algn="ctr"/>
                      <a:r>
                        <a:rPr lang="en-US" sz="2000" baseline="0" dirty="0">
                          <a:solidFill>
                            <a:schemeClr val="tx2">
                              <a:lumMod val="75000"/>
                            </a:schemeClr>
                          </a:solidFill>
                          <a:latin typeface="Times New Roman" pitchFamily="18" charset="0"/>
                          <a:cs typeface="Times New Roman" pitchFamily="18" charset="0"/>
                        </a:rPr>
                        <a:t>PCR </a:t>
                      </a:r>
                      <a:r>
                        <a:rPr lang="en-US" sz="2000" dirty="0">
                          <a:solidFill>
                            <a:schemeClr val="tx2">
                              <a:lumMod val="75000"/>
                            </a:schemeClr>
                          </a:solidFill>
                          <a:latin typeface="Times New Roman" pitchFamily="18" charset="0"/>
                          <a:cs typeface="Times New Roman" pitchFamily="18" charset="0"/>
                        </a:rPr>
                        <a:t>Master</a:t>
                      </a:r>
                      <a:r>
                        <a:rPr lang="en-US" sz="2000" baseline="0" dirty="0">
                          <a:solidFill>
                            <a:schemeClr val="tx2">
                              <a:lumMod val="75000"/>
                            </a:schemeClr>
                          </a:solidFill>
                          <a:latin typeface="Times New Roman" pitchFamily="18" charset="0"/>
                          <a:cs typeface="Times New Roman" pitchFamily="18" charset="0"/>
                        </a:rPr>
                        <a:t> mix </a:t>
                      </a:r>
                      <a:endParaRPr lang="en-US" sz="2000" dirty="0">
                        <a:solidFill>
                          <a:schemeClr val="tx2">
                            <a:lumMod val="75000"/>
                          </a:schemeClr>
                        </a:solidFill>
                        <a:latin typeface="Times New Roman" pitchFamily="18" charset="0"/>
                        <a:cs typeface="Times New Roman" pitchFamily="18" charset="0"/>
                      </a:endParaRP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2X</a:t>
                      </a:r>
                      <a:r>
                        <a:rPr lang="en-US" sz="2000" baseline="0" dirty="0">
                          <a:solidFill>
                            <a:schemeClr val="tx2">
                              <a:lumMod val="75000"/>
                            </a:schemeClr>
                          </a:solidFill>
                          <a:latin typeface="Times New Roman" pitchFamily="18" charset="0"/>
                          <a:cs typeface="Times New Roman" pitchFamily="18" charset="0"/>
                        </a:rPr>
                        <a:t> Master Mix </a:t>
                      </a:r>
                    </a:p>
                    <a:p>
                      <a:pPr algn="ctr"/>
                      <a:r>
                        <a:rPr lang="en-US" sz="2000" baseline="0" dirty="0">
                          <a:solidFill>
                            <a:schemeClr val="tx2">
                              <a:lumMod val="75000"/>
                            </a:schemeClr>
                          </a:solidFill>
                          <a:latin typeface="Times New Roman" pitchFamily="18" charset="0"/>
                          <a:cs typeface="Times New Roman" pitchFamily="18" charset="0"/>
                        </a:rPr>
                        <a:t>(Himedia)</a:t>
                      </a:r>
                      <a:endParaRPr lang="en-US" sz="2000" dirty="0">
                        <a:solidFill>
                          <a:schemeClr val="tx2">
                            <a:lumMod val="75000"/>
                          </a:schemeClr>
                        </a:solidFill>
                        <a:latin typeface="Times New Roman" pitchFamily="18" charset="0"/>
                        <a:cs typeface="Times New Roman" pitchFamily="18" charset="0"/>
                      </a:endParaRP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7.5 </a:t>
                      </a:r>
                    </a:p>
                  </a:txBody>
                  <a:tcPr/>
                </a:tc>
                <a:extLst>
                  <a:ext uri="{0D108BD9-81ED-4DB2-BD59-A6C34878D82A}">
                    <a16:rowId xmlns:a16="http://schemas.microsoft.com/office/drawing/2014/main" val="10001"/>
                  </a:ext>
                </a:extLst>
              </a:tr>
              <a:tr h="633299">
                <a:tc>
                  <a:txBody>
                    <a:bodyPr/>
                    <a:lstStyle/>
                    <a:p>
                      <a:pPr algn="ctr"/>
                      <a:r>
                        <a:rPr lang="en-US" sz="2000" dirty="0">
                          <a:solidFill>
                            <a:schemeClr val="tx2">
                              <a:lumMod val="75000"/>
                            </a:schemeClr>
                          </a:solidFill>
                          <a:latin typeface="Times New Roman" pitchFamily="18" charset="0"/>
                          <a:cs typeface="Times New Roman" pitchFamily="18" charset="0"/>
                        </a:rPr>
                        <a:t>DNA sample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latin typeface="Times New Roman" pitchFamily="18" charset="0"/>
                          <a:cs typeface="Times New Roman" pitchFamily="18" charset="0"/>
                        </a:rPr>
                        <a:t>60 ng/μl</a:t>
                      </a: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1.0 </a:t>
                      </a:r>
                    </a:p>
                  </a:txBody>
                  <a:tcPr/>
                </a:tc>
                <a:extLst>
                  <a:ext uri="{0D108BD9-81ED-4DB2-BD59-A6C34878D82A}">
                    <a16:rowId xmlns:a16="http://schemas.microsoft.com/office/drawing/2014/main" val="10002"/>
                  </a:ext>
                </a:extLst>
              </a:tr>
              <a:tr h="692657">
                <a:tc>
                  <a:txBody>
                    <a:bodyPr/>
                    <a:lstStyle/>
                    <a:p>
                      <a:pPr algn="ctr"/>
                      <a:r>
                        <a:rPr lang="en-US" sz="2000" dirty="0">
                          <a:solidFill>
                            <a:schemeClr val="tx2">
                              <a:lumMod val="75000"/>
                            </a:schemeClr>
                          </a:solidFill>
                          <a:latin typeface="Times New Roman" pitchFamily="18" charset="0"/>
                          <a:cs typeface="Times New Roman" pitchFamily="18" charset="0"/>
                        </a:rPr>
                        <a:t> </a:t>
                      </a:r>
                      <a:r>
                        <a:rPr lang="en-US" sz="2000" dirty="0" err="1">
                          <a:solidFill>
                            <a:schemeClr val="tx2">
                              <a:lumMod val="75000"/>
                            </a:schemeClr>
                          </a:solidFill>
                          <a:latin typeface="Times New Roman" pitchFamily="18" charset="0"/>
                          <a:cs typeface="Times New Roman" pitchFamily="18" charset="0"/>
                        </a:rPr>
                        <a:t>Forwad</a:t>
                      </a:r>
                      <a:r>
                        <a:rPr lang="en-US" sz="2000" dirty="0">
                          <a:solidFill>
                            <a:schemeClr val="tx2">
                              <a:lumMod val="75000"/>
                            </a:schemeClr>
                          </a:solidFill>
                          <a:latin typeface="Times New Roman" pitchFamily="18" charset="0"/>
                          <a:cs typeface="Times New Roman" pitchFamily="18" charset="0"/>
                        </a:rPr>
                        <a:t> Primer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2">
                              <a:lumMod val="75000"/>
                            </a:schemeClr>
                          </a:solidFill>
                          <a:latin typeface="Times New Roman" pitchFamily="18" charset="0"/>
                          <a:cs typeface="Times New Roman" pitchFamily="18" charset="0"/>
                        </a:rPr>
                        <a:t>16 </a:t>
                      </a:r>
                      <a:r>
                        <a:rPr lang="en-US" sz="2000" dirty="0" err="1">
                          <a:solidFill>
                            <a:schemeClr val="tx2">
                              <a:lumMod val="75000"/>
                            </a:schemeClr>
                          </a:solidFill>
                          <a:latin typeface="Times New Roman" pitchFamily="18" charset="0"/>
                          <a:cs typeface="Times New Roman" pitchFamily="18" charset="0"/>
                        </a:rPr>
                        <a:t>Pmol</a:t>
                      </a:r>
                      <a:endParaRPr lang="en-US" sz="2000" dirty="0">
                        <a:solidFill>
                          <a:schemeClr val="tx2">
                            <a:lumMod val="75000"/>
                          </a:schemeClr>
                        </a:solidFill>
                        <a:latin typeface="Times New Roman" pitchFamily="18" charset="0"/>
                        <a:cs typeface="Times New Roman" pitchFamily="18" charset="0"/>
                      </a:endParaRPr>
                    </a:p>
                    <a:p>
                      <a:pPr algn="ctr"/>
                      <a:endParaRPr lang="en-US" sz="2000" dirty="0">
                        <a:solidFill>
                          <a:schemeClr val="tx2">
                            <a:lumMod val="75000"/>
                          </a:schemeClr>
                        </a:solidFill>
                        <a:latin typeface="Times New Roman" pitchFamily="18" charset="0"/>
                        <a:cs typeface="Times New Roman" pitchFamily="18" charset="0"/>
                      </a:endParaRP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 1.0</a:t>
                      </a:r>
                      <a:r>
                        <a:rPr lang="en-US" sz="2000" baseline="0" dirty="0">
                          <a:solidFill>
                            <a:schemeClr val="tx2">
                              <a:lumMod val="75000"/>
                            </a:schemeClr>
                          </a:solidFill>
                          <a:latin typeface="Times New Roman" pitchFamily="18" charset="0"/>
                          <a:cs typeface="Times New Roman" pitchFamily="18" charset="0"/>
                        </a:rPr>
                        <a:t> </a:t>
                      </a:r>
                      <a:endParaRPr lang="en-US" sz="2000" dirty="0">
                        <a:solidFill>
                          <a:schemeClr val="tx2">
                            <a:lumMod val="75000"/>
                          </a:schemeClr>
                        </a:solidFill>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633299">
                <a:tc>
                  <a:txBody>
                    <a:bodyPr/>
                    <a:lstStyle/>
                    <a:p>
                      <a:pPr algn="ctr"/>
                      <a:r>
                        <a:rPr lang="en-US" sz="2000" dirty="0">
                          <a:solidFill>
                            <a:schemeClr val="tx2">
                              <a:lumMod val="75000"/>
                            </a:schemeClr>
                          </a:solidFill>
                          <a:latin typeface="Times New Roman" pitchFamily="18" charset="0"/>
                          <a:cs typeface="Times New Roman" pitchFamily="18" charset="0"/>
                        </a:rPr>
                        <a:t>Reverse Primer</a:t>
                      </a: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16 </a:t>
                      </a:r>
                      <a:r>
                        <a:rPr lang="en-US" sz="2000" dirty="0" err="1">
                          <a:solidFill>
                            <a:schemeClr val="tx2">
                              <a:lumMod val="75000"/>
                            </a:schemeClr>
                          </a:solidFill>
                          <a:latin typeface="Times New Roman" pitchFamily="18" charset="0"/>
                          <a:cs typeface="Times New Roman" pitchFamily="18" charset="0"/>
                        </a:rPr>
                        <a:t>Pmol</a:t>
                      </a:r>
                      <a:endParaRPr lang="en-US" sz="2000" dirty="0">
                        <a:solidFill>
                          <a:schemeClr val="tx2">
                            <a:lumMod val="75000"/>
                          </a:schemeClr>
                        </a:solidFill>
                        <a:latin typeface="Times New Roman" pitchFamily="18" charset="0"/>
                        <a:cs typeface="Times New Roman" pitchFamily="18" charset="0"/>
                      </a:endParaRP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1.0</a:t>
                      </a:r>
                    </a:p>
                  </a:txBody>
                  <a:tcPr/>
                </a:tc>
                <a:extLst>
                  <a:ext uri="{0D108BD9-81ED-4DB2-BD59-A6C34878D82A}">
                    <a16:rowId xmlns:a16="http://schemas.microsoft.com/office/drawing/2014/main" val="708955309"/>
                  </a:ext>
                </a:extLst>
              </a:tr>
              <a:tr h="633299">
                <a:tc>
                  <a:txBody>
                    <a:bodyPr/>
                    <a:lstStyle/>
                    <a:p>
                      <a:pPr algn="ctr"/>
                      <a:r>
                        <a:rPr lang="en-US" sz="2000" dirty="0">
                          <a:solidFill>
                            <a:schemeClr val="tx2">
                              <a:lumMod val="75000"/>
                            </a:schemeClr>
                          </a:solidFill>
                          <a:latin typeface="Times New Roman" pitchFamily="18" charset="0"/>
                          <a:cs typeface="Times New Roman" pitchFamily="18" charset="0"/>
                        </a:rPr>
                        <a:t>Mol. Grade water  </a:t>
                      </a: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a:t>
                      </a: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4.5 </a:t>
                      </a:r>
                    </a:p>
                  </a:txBody>
                  <a:tcPr/>
                </a:tc>
                <a:extLst>
                  <a:ext uri="{0D108BD9-81ED-4DB2-BD59-A6C34878D82A}">
                    <a16:rowId xmlns:a16="http://schemas.microsoft.com/office/drawing/2014/main" val="10004"/>
                  </a:ext>
                </a:extLst>
              </a:tr>
              <a:tr h="633299">
                <a:tc>
                  <a:txBody>
                    <a:bodyPr/>
                    <a:lstStyle/>
                    <a:p>
                      <a:pPr algn="ctr"/>
                      <a:r>
                        <a:rPr lang="en-US" sz="2000" dirty="0">
                          <a:solidFill>
                            <a:schemeClr val="tx2">
                              <a:lumMod val="75000"/>
                            </a:schemeClr>
                          </a:solidFill>
                          <a:latin typeface="Times New Roman" pitchFamily="18" charset="0"/>
                          <a:cs typeface="Times New Roman" pitchFamily="18" charset="0"/>
                        </a:rPr>
                        <a:t>Total volume </a:t>
                      </a: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a:t>
                      </a:r>
                    </a:p>
                  </a:txBody>
                  <a:tcPr/>
                </a:tc>
                <a:tc>
                  <a:txBody>
                    <a:bodyPr/>
                    <a:lstStyle/>
                    <a:p>
                      <a:pPr algn="ctr"/>
                      <a:r>
                        <a:rPr lang="en-US" sz="2000" dirty="0">
                          <a:solidFill>
                            <a:schemeClr val="tx2">
                              <a:lumMod val="75000"/>
                            </a:schemeClr>
                          </a:solidFill>
                          <a:latin typeface="Times New Roman" pitchFamily="18" charset="0"/>
                          <a:cs typeface="Times New Roman" pitchFamily="18" charset="0"/>
                        </a:rPr>
                        <a:t>15</a:t>
                      </a:r>
                      <a:r>
                        <a:rPr lang="en-US" sz="2000" baseline="0" dirty="0">
                          <a:solidFill>
                            <a:schemeClr val="tx2">
                              <a:lumMod val="75000"/>
                            </a:schemeClr>
                          </a:solidFill>
                          <a:latin typeface="Times New Roman" pitchFamily="18" charset="0"/>
                          <a:cs typeface="Times New Roman" pitchFamily="18" charset="0"/>
                        </a:rPr>
                        <a:t> </a:t>
                      </a:r>
                      <a:endParaRPr lang="en-US" sz="2000" dirty="0">
                        <a:solidFill>
                          <a:schemeClr val="tx2">
                            <a:lumMod val="75000"/>
                          </a:schemeClr>
                        </a:solidFill>
                        <a:latin typeface="Times New Roman" pitchFamily="18" charset="0"/>
                        <a:cs typeface="Times New Roman" pitchFamily="18" charset="0"/>
                      </a:endParaRPr>
                    </a:p>
                  </a:txBody>
                  <a:tcPr/>
                </a:tc>
                <a:extLst>
                  <a:ext uri="{0D108BD9-81ED-4DB2-BD59-A6C34878D82A}">
                    <a16:rowId xmlns:a16="http://schemas.microsoft.com/office/drawing/2014/main" val="10005"/>
                  </a:ext>
                </a:extLst>
              </a:tr>
            </a:tbl>
          </a:graphicData>
        </a:graphic>
      </p:graphicFrame>
      <p:sp>
        <p:nvSpPr>
          <p:cNvPr id="7" name="Title 1"/>
          <p:cNvSpPr txBox="1">
            <a:spLocks/>
          </p:cNvSpPr>
          <p:nvPr/>
        </p:nvSpPr>
        <p:spPr>
          <a:xfrm>
            <a:off x="2286000" y="381001"/>
            <a:ext cx="7772400" cy="1066799"/>
          </a:xfrm>
          <a:prstGeom prst="rect">
            <a:avLst/>
          </a:prstGeom>
        </p:spPr>
        <p:txBody>
          <a:bodyPr vert="horz" lIns="91440" tIns="45720" rIns="91440" bIns="45720" rtlCol="0" anchor="ctr">
            <a:normAutofit fontScale="85000" lnSpcReduction="20000"/>
          </a:bodyPr>
          <a:lstStyle/>
          <a:p>
            <a:pPr algn="ctr">
              <a:lnSpc>
                <a:spcPct val="150000"/>
              </a:lnSpc>
              <a:spcBef>
                <a:spcPct val="0"/>
              </a:spcBef>
              <a:defRPr/>
            </a:pPr>
            <a:r>
              <a:rPr lang="en-US" sz="3000" b="1" spc="-30" dirty="0">
                <a:solidFill>
                  <a:srgbClr val="FF0000"/>
                </a:solidFill>
                <a:latin typeface="Times New Roman" pitchFamily="18" charset="0"/>
                <a:ea typeface="+mj-ea"/>
                <a:cs typeface="Times New Roman" pitchFamily="18" charset="0"/>
              </a:rPr>
              <a:t>Polymerase </a:t>
            </a:r>
            <a:r>
              <a:rPr lang="en-US" sz="3000" b="1" spc="-5" dirty="0">
                <a:solidFill>
                  <a:srgbClr val="FF0000"/>
                </a:solidFill>
                <a:latin typeface="Times New Roman" pitchFamily="18" charset="0"/>
                <a:ea typeface="+mj-ea"/>
                <a:cs typeface="Times New Roman" pitchFamily="18" charset="0"/>
              </a:rPr>
              <a:t>Chain</a:t>
            </a:r>
            <a:r>
              <a:rPr lang="en-US" sz="3000" b="1" spc="100" dirty="0">
                <a:solidFill>
                  <a:srgbClr val="FF0000"/>
                </a:solidFill>
                <a:latin typeface="Times New Roman" pitchFamily="18" charset="0"/>
                <a:ea typeface="+mj-ea"/>
                <a:cs typeface="Times New Roman" pitchFamily="18" charset="0"/>
              </a:rPr>
              <a:t> </a:t>
            </a:r>
            <a:r>
              <a:rPr lang="en-US" sz="3000" b="1" spc="-30" dirty="0">
                <a:solidFill>
                  <a:srgbClr val="FF0000"/>
                </a:solidFill>
                <a:latin typeface="Times New Roman" pitchFamily="18" charset="0"/>
                <a:ea typeface="+mj-ea"/>
                <a:cs typeface="Times New Roman" pitchFamily="18" charset="0"/>
              </a:rPr>
              <a:t>Reaction</a:t>
            </a:r>
            <a:br>
              <a:rPr lang="en-US" sz="3000" b="1" spc="-30" dirty="0">
                <a:solidFill>
                  <a:srgbClr val="FF0000"/>
                </a:solidFill>
                <a:latin typeface="Times New Roman" pitchFamily="18" charset="0"/>
                <a:ea typeface="+mj-ea"/>
                <a:cs typeface="Times New Roman" pitchFamily="18" charset="0"/>
              </a:rPr>
            </a:br>
            <a:r>
              <a:rPr lang="en-US" sz="2800" b="1" spc="-10" dirty="0">
                <a:solidFill>
                  <a:srgbClr val="B8089F"/>
                </a:solidFill>
                <a:latin typeface="Times New Roman" pitchFamily="18" charset="0"/>
                <a:ea typeface="+mj-ea"/>
                <a:cs typeface="Times New Roman" pitchFamily="18" charset="0"/>
              </a:rPr>
              <a:t>PCR </a:t>
            </a:r>
            <a:r>
              <a:rPr lang="en-US" sz="2800" b="1" spc="-5" dirty="0">
                <a:solidFill>
                  <a:srgbClr val="B8089F"/>
                </a:solidFill>
                <a:latin typeface="Times New Roman" pitchFamily="18" charset="0"/>
                <a:ea typeface="+mj-ea"/>
                <a:cs typeface="Times New Roman" pitchFamily="18" charset="0"/>
              </a:rPr>
              <a:t>Reaction</a:t>
            </a:r>
            <a:r>
              <a:rPr lang="en-US" sz="2800" b="1" spc="-85" dirty="0">
                <a:solidFill>
                  <a:srgbClr val="B8089F"/>
                </a:solidFill>
                <a:latin typeface="Times New Roman" pitchFamily="18" charset="0"/>
                <a:ea typeface="+mj-ea"/>
                <a:cs typeface="Times New Roman" pitchFamily="18" charset="0"/>
              </a:rPr>
              <a:t> </a:t>
            </a:r>
            <a:r>
              <a:rPr lang="en-US" sz="2800" b="1" spc="-15" dirty="0">
                <a:solidFill>
                  <a:srgbClr val="B8089F"/>
                </a:solidFill>
                <a:latin typeface="Times New Roman" pitchFamily="18" charset="0"/>
                <a:ea typeface="+mj-ea"/>
                <a:cs typeface="Times New Roman" pitchFamily="18" charset="0"/>
              </a:rPr>
              <a:t>Mixture</a:t>
            </a:r>
            <a:endParaRPr lang="en-US" sz="2800" b="1" dirty="0">
              <a:solidFill>
                <a:srgbClr val="B8089F"/>
              </a:solidFill>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449382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5561"/>
            <a:ext cx="7772400" cy="1470025"/>
          </a:xfrm>
        </p:spPr>
        <p:txBody>
          <a:bodyPr>
            <a:normAutofit/>
          </a:bodyPr>
          <a:lstStyle/>
          <a:p>
            <a:r>
              <a:rPr lang="en-US" b="1" dirty="0">
                <a:solidFill>
                  <a:srgbClr val="FF0000"/>
                </a:solidFill>
                <a:latin typeface="Times New Roman" pitchFamily="18" charset="0"/>
                <a:cs typeface="Times New Roman" pitchFamily="18" charset="0"/>
              </a:rPr>
              <a:t>PCR</a:t>
            </a:r>
            <a:r>
              <a:rPr lang="en-US" b="1" spc="-125" dirty="0">
                <a:solidFill>
                  <a:srgbClr val="FF0000"/>
                </a:solidFill>
                <a:latin typeface="Times New Roman" pitchFamily="18" charset="0"/>
                <a:cs typeface="Times New Roman" pitchFamily="18" charset="0"/>
              </a:rPr>
              <a:t> </a:t>
            </a:r>
            <a:r>
              <a:rPr lang="en-US" b="1" spc="-10" dirty="0">
                <a:solidFill>
                  <a:srgbClr val="FF0000"/>
                </a:solidFill>
                <a:latin typeface="Times New Roman" pitchFamily="18" charset="0"/>
                <a:cs typeface="Times New Roman" pitchFamily="18" charset="0"/>
              </a:rPr>
              <a:t>Program</a:t>
            </a:r>
            <a:endParaRPr lang="en-US" b="1" dirty="0">
              <a:solidFill>
                <a:srgbClr val="FF0000"/>
              </a:solidFill>
              <a:latin typeface="Times New Roman" pitchFamily="18" charset="0"/>
              <a:cs typeface="Times New Roman" pitchFamily="18" charset="0"/>
            </a:endParaRPr>
          </a:p>
        </p:txBody>
      </p:sp>
      <p:graphicFrame>
        <p:nvGraphicFramePr>
          <p:cNvPr id="6" name="object 3"/>
          <p:cNvGraphicFramePr>
            <a:graphicFrameLocks noGrp="1"/>
          </p:cNvGraphicFramePr>
          <p:nvPr/>
        </p:nvGraphicFramePr>
        <p:xfrm>
          <a:off x="1974850" y="1447801"/>
          <a:ext cx="8229600" cy="4648199"/>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val="20000"/>
                    </a:ext>
                  </a:extLst>
                </a:gridCol>
                <a:gridCol w="2597150">
                  <a:extLst>
                    <a:ext uri="{9D8B030D-6E8A-4147-A177-3AD203B41FA5}">
                      <a16:colId xmlns:a16="http://schemas.microsoft.com/office/drawing/2014/main" val="20001"/>
                    </a:ext>
                  </a:extLst>
                </a:gridCol>
                <a:gridCol w="174625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1166651">
                <a:tc>
                  <a:txBody>
                    <a:bodyPr/>
                    <a:lstStyle/>
                    <a:p>
                      <a:pPr marL="242570">
                        <a:lnSpc>
                          <a:spcPct val="100000"/>
                        </a:lnSpc>
                        <a:spcBef>
                          <a:spcPts val="730"/>
                        </a:spcBef>
                      </a:pPr>
                      <a:r>
                        <a:rPr sz="2400" b="1" spc="-75" dirty="0">
                          <a:solidFill>
                            <a:srgbClr val="A82890"/>
                          </a:solidFill>
                          <a:latin typeface="Times New Roman"/>
                          <a:cs typeface="Times New Roman"/>
                        </a:rPr>
                        <a:t>Sr.</a:t>
                      </a:r>
                      <a:endParaRPr sz="2400" dirty="0">
                        <a:latin typeface="Times New Roman"/>
                        <a:cs typeface="Times New Roman"/>
                      </a:endParaRPr>
                    </a:p>
                    <a:p>
                      <a:pPr marL="193675">
                        <a:lnSpc>
                          <a:spcPct val="100000"/>
                        </a:lnSpc>
                        <a:spcBef>
                          <a:spcPts val="215"/>
                        </a:spcBef>
                      </a:pPr>
                      <a:r>
                        <a:rPr sz="2400" b="1" spc="-5" dirty="0">
                          <a:solidFill>
                            <a:srgbClr val="A82890"/>
                          </a:solidFill>
                          <a:latin typeface="Times New Roman"/>
                          <a:cs typeface="Times New Roman"/>
                        </a:rPr>
                        <a:t>No.</a:t>
                      </a:r>
                      <a:endParaRPr sz="2400" dirty="0">
                        <a:latin typeface="Times New Roman"/>
                        <a:cs typeface="Times New Roman"/>
                      </a:endParaRPr>
                    </a:p>
                  </a:txBody>
                  <a:tcPr marL="0" marR="0" marT="927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2270"/>
                        </a:spcBef>
                      </a:pPr>
                      <a:r>
                        <a:rPr sz="2400" b="1" spc="-5" dirty="0">
                          <a:solidFill>
                            <a:srgbClr val="A82890"/>
                          </a:solidFill>
                          <a:latin typeface="Times New Roman"/>
                          <a:cs typeface="Times New Roman"/>
                        </a:rPr>
                        <a:t>Steps</a:t>
                      </a:r>
                      <a:endParaRPr sz="2400">
                        <a:latin typeface="Times New Roman"/>
                        <a:cs typeface="Times New Roman"/>
                      </a:endParaRPr>
                    </a:p>
                  </a:txBody>
                  <a:tcPr marL="0" marR="0" marT="2882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30"/>
                        </a:spcBef>
                      </a:pPr>
                      <a:r>
                        <a:rPr sz="2400" b="1" spc="-30" dirty="0">
                          <a:solidFill>
                            <a:srgbClr val="A82890"/>
                          </a:solidFill>
                          <a:latin typeface="Times New Roman"/>
                          <a:cs typeface="Times New Roman"/>
                        </a:rPr>
                        <a:t>Temperature</a:t>
                      </a:r>
                      <a:endParaRPr sz="2400">
                        <a:latin typeface="Times New Roman"/>
                        <a:cs typeface="Times New Roman"/>
                      </a:endParaRPr>
                    </a:p>
                    <a:p>
                      <a:pPr marL="3810" algn="ctr">
                        <a:lnSpc>
                          <a:spcPct val="100000"/>
                        </a:lnSpc>
                        <a:spcBef>
                          <a:spcPts val="1010"/>
                        </a:spcBef>
                      </a:pPr>
                      <a:r>
                        <a:rPr sz="2400" b="1" spc="-5" dirty="0">
                          <a:solidFill>
                            <a:srgbClr val="A82890"/>
                          </a:solidFill>
                          <a:latin typeface="Times New Roman"/>
                          <a:cs typeface="Times New Roman"/>
                        </a:rPr>
                        <a:t>(</a:t>
                      </a:r>
                      <a:r>
                        <a:rPr sz="2400" b="1" spc="-7" baseline="24305" dirty="0">
                          <a:solidFill>
                            <a:srgbClr val="A82890"/>
                          </a:solidFill>
                          <a:latin typeface="Times New Roman"/>
                          <a:cs typeface="Times New Roman"/>
                        </a:rPr>
                        <a:t>0</a:t>
                      </a:r>
                      <a:r>
                        <a:rPr sz="2400" b="1" spc="-15" baseline="24305" dirty="0">
                          <a:solidFill>
                            <a:srgbClr val="A82890"/>
                          </a:solidFill>
                          <a:latin typeface="Times New Roman"/>
                          <a:cs typeface="Times New Roman"/>
                        </a:rPr>
                        <a:t> </a:t>
                      </a:r>
                      <a:r>
                        <a:rPr sz="2400" b="1" spc="-10" dirty="0">
                          <a:solidFill>
                            <a:srgbClr val="A82890"/>
                          </a:solidFill>
                          <a:latin typeface="Times New Roman"/>
                          <a:cs typeface="Times New Roman"/>
                        </a:rPr>
                        <a:t>C)</a:t>
                      </a:r>
                      <a:endParaRPr sz="24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30"/>
                        </a:spcBef>
                      </a:pPr>
                      <a:r>
                        <a:rPr sz="2400" b="1" spc="-5" dirty="0">
                          <a:solidFill>
                            <a:srgbClr val="A82890"/>
                          </a:solidFill>
                          <a:latin typeface="Times New Roman"/>
                          <a:cs typeface="Times New Roman"/>
                        </a:rPr>
                        <a:t>Duration</a:t>
                      </a:r>
                      <a:endParaRPr sz="2400">
                        <a:latin typeface="Times New Roman"/>
                        <a:cs typeface="Times New Roman"/>
                      </a:endParaRPr>
                    </a:p>
                    <a:p>
                      <a:pPr marL="6350" algn="ctr">
                        <a:lnSpc>
                          <a:spcPct val="100000"/>
                        </a:lnSpc>
                        <a:spcBef>
                          <a:spcPts val="1010"/>
                        </a:spcBef>
                      </a:pPr>
                      <a:r>
                        <a:rPr sz="2400" b="1" spc="-5" dirty="0">
                          <a:solidFill>
                            <a:srgbClr val="A82890"/>
                          </a:solidFill>
                          <a:latin typeface="Times New Roman"/>
                          <a:cs typeface="Times New Roman"/>
                        </a:rPr>
                        <a:t>(min)</a:t>
                      </a:r>
                      <a:endParaRPr sz="24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30"/>
                        </a:spcBef>
                      </a:pPr>
                      <a:r>
                        <a:rPr sz="2400" b="1" spc="-10" dirty="0">
                          <a:solidFill>
                            <a:srgbClr val="A82890"/>
                          </a:solidFill>
                          <a:latin typeface="Times New Roman"/>
                          <a:cs typeface="Times New Roman"/>
                        </a:rPr>
                        <a:t>Number</a:t>
                      </a:r>
                      <a:r>
                        <a:rPr sz="2400" b="1" spc="-50" dirty="0">
                          <a:solidFill>
                            <a:srgbClr val="A82890"/>
                          </a:solidFill>
                          <a:latin typeface="Times New Roman"/>
                          <a:cs typeface="Times New Roman"/>
                        </a:rPr>
                        <a:t> </a:t>
                      </a:r>
                      <a:r>
                        <a:rPr sz="2400" b="1" dirty="0">
                          <a:solidFill>
                            <a:srgbClr val="A82890"/>
                          </a:solidFill>
                          <a:latin typeface="Times New Roman"/>
                          <a:cs typeface="Times New Roman"/>
                        </a:rPr>
                        <a:t>of</a:t>
                      </a:r>
                      <a:endParaRPr sz="2400">
                        <a:latin typeface="Times New Roman"/>
                        <a:cs typeface="Times New Roman"/>
                      </a:endParaRPr>
                    </a:p>
                    <a:p>
                      <a:pPr marL="3175" algn="ctr">
                        <a:lnSpc>
                          <a:spcPct val="100000"/>
                        </a:lnSpc>
                        <a:spcBef>
                          <a:spcPts val="1010"/>
                        </a:spcBef>
                      </a:pPr>
                      <a:r>
                        <a:rPr sz="2400" b="1" spc="-5" dirty="0">
                          <a:solidFill>
                            <a:srgbClr val="A82890"/>
                          </a:solidFill>
                          <a:latin typeface="Times New Roman"/>
                          <a:cs typeface="Times New Roman"/>
                        </a:rPr>
                        <a:t>cycles</a:t>
                      </a:r>
                      <a:endParaRPr sz="2400">
                        <a:latin typeface="Times New Roman"/>
                        <a:cs typeface="Times New Roman"/>
                      </a:endParaRPr>
                    </a:p>
                  </a:txBody>
                  <a:tcPr marL="0" marR="0" marT="4191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811301">
                <a:tc>
                  <a:txBody>
                    <a:bodyPr/>
                    <a:lstStyle/>
                    <a:p>
                      <a:pPr marL="304165">
                        <a:lnSpc>
                          <a:spcPct val="100000"/>
                        </a:lnSpc>
                        <a:spcBef>
                          <a:spcPts val="1455"/>
                        </a:spcBef>
                      </a:pPr>
                      <a:r>
                        <a:rPr sz="2400" spc="-5" dirty="0">
                          <a:solidFill>
                            <a:srgbClr val="001F5F"/>
                          </a:solidFill>
                          <a:latin typeface="Times New Roman"/>
                          <a:cs typeface="Times New Roman"/>
                        </a:rPr>
                        <a:t>1.</a:t>
                      </a:r>
                      <a:endParaRPr sz="2400" dirty="0">
                        <a:latin typeface="Times New Roman"/>
                        <a:cs typeface="Times New Roman"/>
                      </a:endParaRPr>
                    </a:p>
                  </a:txBody>
                  <a:tcPr marL="0" marR="0" marT="1847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ts val="2795"/>
                        </a:lnSpc>
                      </a:pPr>
                      <a:r>
                        <a:rPr sz="2400" spc="-10" dirty="0">
                          <a:solidFill>
                            <a:srgbClr val="001F5F"/>
                          </a:solidFill>
                          <a:latin typeface="Times New Roman"/>
                          <a:cs typeface="Times New Roman"/>
                        </a:rPr>
                        <a:t>Initial</a:t>
                      </a:r>
                      <a:r>
                        <a:rPr lang="en-US" sz="2400" spc="0" dirty="0">
                          <a:solidFill>
                            <a:schemeClr val="tx1"/>
                          </a:solidFill>
                          <a:latin typeface="Times New Roman"/>
                          <a:cs typeface="Times New Roman"/>
                        </a:rPr>
                        <a:t> </a:t>
                      </a:r>
                      <a:r>
                        <a:rPr sz="2400" spc="-5" dirty="0">
                          <a:solidFill>
                            <a:srgbClr val="001F5F"/>
                          </a:solidFill>
                          <a:latin typeface="Times New Roman"/>
                          <a:cs typeface="Times New Roman"/>
                        </a:rPr>
                        <a:t>Denaturation</a:t>
                      </a:r>
                      <a:endParaRPr sz="2400" dirty="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1455"/>
                        </a:spcBef>
                      </a:pPr>
                      <a:r>
                        <a:rPr sz="2400" spc="-5" dirty="0">
                          <a:solidFill>
                            <a:srgbClr val="001F5F"/>
                          </a:solidFill>
                          <a:latin typeface="Times New Roman"/>
                          <a:cs typeface="Times New Roman"/>
                        </a:rPr>
                        <a:t>94</a:t>
                      </a:r>
                      <a:endParaRPr sz="2400" dirty="0">
                        <a:latin typeface="Times New Roman"/>
                        <a:cs typeface="Times New Roman"/>
                      </a:endParaRPr>
                    </a:p>
                  </a:txBody>
                  <a:tcPr marL="0" marR="0" marT="1847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80" algn="ctr">
                        <a:lnSpc>
                          <a:spcPct val="100000"/>
                        </a:lnSpc>
                        <a:spcBef>
                          <a:spcPts val="1455"/>
                        </a:spcBef>
                      </a:pPr>
                      <a:r>
                        <a:rPr lang="en-US" sz="2400" spc="-5" dirty="0">
                          <a:solidFill>
                            <a:srgbClr val="001F5F"/>
                          </a:solidFill>
                          <a:latin typeface="Times New Roman"/>
                          <a:cs typeface="Times New Roman"/>
                        </a:rPr>
                        <a:t>5</a:t>
                      </a:r>
                      <a:endParaRPr sz="2400" dirty="0">
                        <a:latin typeface="Times New Roman"/>
                        <a:cs typeface="Times New Roman"/>
                      </a:endParaRPr>
                    </a:p>
                  </a:txBody>
                  <a:tcPr marL="0" marR="0" marT="184785" marB="0">
                    <a:lnL w="12700">
                      <a:solidFill>
                        <a:srgbClr val="000000"/>
                      </a:solidFill>
                      <a:prstDash val="solid"/>
                    </a:lnL>
                    <a:lnR w="12700">
                      <a:solidFill>
                        <a:srgbClr val="000000"/>
                      </a:solidFill>
                      <a:prstDash val="solid"/>
                    </a:lnR>
                    <a:lnT w="12700">
                      <a:solidFill>
                        <a:srgbClr val="000000"/>
                      </a:solidFill>
                      <a:prstDash val="solid"/>
                    </a:lnT>
                    <a:lnB w="12700" cap="flat" cmpd="sng" algn="ctr">
                      <a:solidFill>
                        <a:schemeClr val="tx1"/>
                      </a:solidFill>
                      <a:prstDash val="solid"/>
                      <a:round/>
                      <a:headEnd type="none" w="med" len="med"/>
                      <a:tailEnd type="none" w="med" len="med"/>
                    </a:lnB>
                  </a:tcPr>
                </a:tc>
                <a:tc>
                  <a:txBody>
                    <a:bodyPr/>
                    <a:lstStyle/>
                    <a:p>
                      <a:pPr marL="6350" algn="ctr">
                        <a:lnSpc>
                          <a:spcPct val="100000"/>
                        </a:lnSpc>
                      </a:pPr>
                      <a:endParaRPr lang="en-US" sz="2400" dirty="0">
                        <a:solidFill>
                          <a:srgbClr val="001F5F"/>
                        </a:solidFill>
                        <a:latin typeface="Times New Roman"/>
                        <a:cs typeface="Times New Roman"/>
                      </a:endParaRPr>
                    </a:p>
                    <a:p>
                      <a:pPr marL="6350" algn="ctr">
                        <a:lnSpc>
                          <a:spcPct val="100000"/>
                        </a:lnSpc>
                      </a:pP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14127">
                <a:tc>
                  <a:txBody>
                    <a:bodyPr/>
                    <a:lstStyle/>
                    <a:p>
                      <a:pPr marL="304165">
                        <a:lnSpc>
                          <a:spcPct val="100000"/>
                        </a:lnSpc>
                        <a:spcBef>
                          <a:spcPts val="470"/>
                        </a:spcBef>
                      </a:pPr>
                      <a:r>
                        <a:rPr sz="2400" dirty="0">
                          <a:solidFill>
                            <a:srgbClr val="001F5F"/>
                          </a:solidFill>
                          <a:latin typeface="Times New Roman"/>
                          <a:cs typeface="Times New Roman"/>
                        </a:rPr>
                        <a:t>2.</a:t>
                      </a:r>
                      <a:endParaRPr sz="2400">
                        <a:latin typeface="Times New Roman"/>
                        <a:cs typeface="Times New Roman"/>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470"/>
                        </a:spcBef>
                      </a:pPr>
                      <a:r>
                        <a:rPr sz="2400" spc="-5" dirty="0">
                          <a:solidFill>
                            <a:srgbClr val="001F5F"/>
                          </a:solidFill>
                          <a:latin typeface="Times New Roman"/>
                          <a:cs typeface="Times New Roman"/>
                        </a:rPr>
                        <a:t>Denaturation</a:t>
                      </a:r>
                      <a:endParaRPr sz="2400" dirty="0">
                        <a:latin typeface="Times New Roman"/>
                        <a:cs typeface="Times New Roman"/>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470"/>
                        </a:spcBef>
                      </a:pPr>
                      <a:r>
                        <a:rPr sz="2400" dirty="0">
                          <a:solidFill>
                            <a:srgbClr val="001F5F"/>
                          </a:solidFill>
                          <a:latin typeface="Times New Roman"/>
                          <a:cs typeface="Times New Roman"/>
                        </a:rPr>
                        <a:t>94</a:t>
                      </a:r>
                      <a:endParaRPr sz="2400" dirty="0">
                        <a:latin typeface="Times New Roman"/>
                        <a:cs typeface="Times New Roman"/>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marL="5080" algn="ctr">
                        <a:lnSpc>
                          <a:spcPct val="100000"/>
                        </a:lnSpc>
                        <a:spcBef>
                          <a:spcPts val="470"/>
                        </a:spcBef>
                      </a:pPr>
                      <a:endParaRPr lang="en-US" sz="2400" dirty="0">
                        <a:solidFill>
                          <a:srgbClr val="001F5F"/>
                        </a:solidFill>
                        <a:latin typeface="Times New Roman"/>
                        <a:cs typeface="Times New Roman"/>
                      </a:endParaRPr>
                    </a:p>
                    <a:p>
                      <a:pPr marL="5080" algn="ctr">
                        <a:lnSpc>
                          <a:spcPct val="100000"/>
                        </a:lnSpc>
                        <a:spcBef>
                          <a:spcPts val="400"/>
                        </a:spcBef>
                      </a:pPr>
                      <a:r>
                        <a:rPr lang="en-US" sz="2400" dirty="0">
                          <a:latin typeface="Times New Roman"/>
                          <a:cs typeface="Times New Roman"/>
                        </a:rPr>
                        <a:t>1</a:t>
                      </a:r>
                    </a:p>
                    <a:p>
                      <a:pPr marL="5080" algn="ctr">
                        <a:lnSpc>
                          <a:spcPct val="100000"/>
                        </a:lnSpc>
                        <a:spcBef>
                          <a:spcPts val="45"/>
                        </a:spcBef>
                      </a:pPr>
                      <a:endParaRPr lang="en-US" sz="2400" dirty="0">
                        <a:latin typeface="Times New Roman"/>
                        <a:cs typeface="Times New Roman"/>
                      </a:endParaRPr>
                    </a:p>
                  </a:txBody>
                  <a:tcPr marL="0" marR="0" marT="59690" marB="0">
                    <a:lnL w="12700">
                      <a:solidFill>
                        <a:srgbClr val="000000"/>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6350" algn="ctr">
                        <a:lnSpc>
                          <a:spcPct val="100000"/>
                        </a:lnSpc>
                      </a:pPr>
                      <a:endParaRPr lang="en-IN" sz="2400" dirty="0">
                        <a:latin typeface="Times New Roman"/>
                        <a:cs typeface="Times New Roman"/>
                      </a:endParaRPr>
                    </a:p>
                    <a:p>
                      <a:pPr marL="6350" algn="ctr">
                        <a:lnSpc>
                          <a:spcPct val="100000"/>
                        </a:lnSpc>
                      </a:pPr>
                      <a:r>
                        <a:rPr lang="en-IN" sz="2400" dirty="0">
                          <a:latin typeface="Times New Roman"/>
                          <a:cs typeface="Times New Roman"/>
                        </a:rPr>
                        <a:t>35</a:t>
                      </a:r>
                      <a:endParaRPr sz="2400" dirty="0">
                        <a:latin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92589">
                <a:tc>
                  <a:txBody>
                    <a:bodyPr/>
                    <a:lstStyle/>
                    <a:p>
                      <a:pPr marL="304165">
                        <a:lnSpc>
                          <a:spcPct val="100000"/>
                        </a:lnSpc>
                        <a:spcBef>
                          <a:spcPts val="400"/>
                        </a:spcBef>
                      </a:pPr>
                      <a:r>
                        <a:rPr sz="2400" dirty="0">
                          <a:solidFill>
                            <a:srgbClr val="001F5F"/>
                          </a:solidFill>
                          <a:latin typeface="Times New Roman"/>
                          <a:cs typeface="Times New Roman"/>
                        </a:rPr>
                        <a:t>3.</a:t>
                      </a:r>
                      <a:endParaRPr sz="2400">
                        <a:latin typeface="Times New Roman"/>
                        <a:cs typeface="Times New Roman"/>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80" algn="ctr">
                        <a:lnSpc>
                          <a:spcPct val="100000"/>
                        </a:lnSpc>
                        <a:spcBef>
                          <a:spcPts val="400"/>
                        </a:spcBef>
                      </a:pPr>
                      <a:r>
                        <a:rPr sz="2400" spc="-5" dirty="0">
                          <a:solidFill>
                            <a:srgbClr val="001F5F"/>
                          </a:solidFill>
                          <a:latin typeface="Times New Roman"/>
                          <a:cs typeface="Times New Roman"/>
                        </a:rPr>
                        <a:t>Annealing</a:t>
                      </a:r>
                      <a:endParaRPr sz="2400" dirty="0">
                        <a:latin typeface="Times New Roman"/>
                        <a:cs typeface="Times New Roman"/>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400"/>
                        </a:spcBef>
                      </a:pPr>
                      <a:r>
                        <a:rPr lang="en-US" sz="2400" spc="-5" dirty="0">
                          <a:solidFill>
                            <a:srgbClr val="001F5F"/>
                          </a:solidFill>
                          <a:latin typeface="Times New Roman"/>
                          <a:cs typeface="Times New Roman"/>
                        </a:rPr>
                        <a:t>(56-65)</a:t>
                      </a:r>
                      <a:endParaRPr sz="2400" dirty="0">
                        <a:latin typeface="Times New Roman"/>
                        <a:cs typeface="Times New Roman"/>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marL="5080" algn="ctr">
                        <a:lnSpc>
                          <a:spcPct val="100000"/>
                        </a:lnSpc>
                        <a:spcBef>
                          <a:spcPts val="400"/>
                        </a:spcBef>
                      </a:pPr>
                      <a:r>
                        <a:rPr lang="en-IN" sz="2400" dirty="0">
                          <a:latin typeface="Times New Roman"/>
                          <a:cs typeface="Times New Roman"/>
                        </a:rPr>
                        <a:t>1</a:t>
                      </a:r>
                      <a:endParaRPr sz="2400" dirty="0">
                        <a:latin typeface="Times New Roman"/>
                        <a:cs typeface="Times New Roman"/>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87844">
                <a:tc>
                  <a:txBody>
                    <a:bodyPr/>
                    <a:lstStyle/>
                    <a:p>
                      <a:pPr marL="304165">
                        <a:lnSpc>
                          <a:spcPct val="100000"/>
                        </a:lnSpc>
                        <a:spcBef>
                          <a:spcPts val="45"/>
                        </a:spcBef>
                      </a:pPr>
                      <a:r>
                        <a:rPr sz="2400" dirty="0">
                          <a:solidFill>
                            <a:srgbClr val="001F5F"/>
                          </a:solidFill>
                          <a:latin typeface="Times New Roman"/>
                          <a:cs typeface="Times New Roman"/>
                        </a:rPr>
                        <a:t>4.</a:t>
                      </a:r>
                      <a:endParaRPr sz="240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45"/>
                        </a:spcBef>
                      </a:pPr>
                      <a:r>
                        <a:rPr sz="2400" dirty="0">
                          <a:solidFill>
                            <a:srgbClr val="001F5F"/>
                          </a:solidFill>
                          <a:latin typeface="Times New Roman"/>
                          <a:cs typeface="Times New Roman"/>
                        </a:rPr>
                        <a:t>Extension</a:t>
                      </a:r>
                      <a:endParaRPr sz="2400" dirty="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45"/>
                        </a:spcBef>
                      </a:pPr>
                      <a:r>
                        <a:rPr sz="2400" dirty="0">
                          <a:solidFill>
                            <a:srgbClr val="001F5F"/>
                          </a:solidFill>
                          <a:latin typeface="Times New Roman"/>
                          <a:cs typeface="Times New Roman"/>
                        </a:rPr>
                        <a:t>72</a:t>
                      </a:r>
                      <a:endParaRPr sz="2400" dirty="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marL="5080" algn="ctr">
                        <a:lnSpc>
                          <a:spcPct val="100000"/>
                        </a:lnSpc>
                        <a:spcBef>
                          <a:spcPts val="45"/>
                        </a:spcBef>
                      </a:pPr>
                      <a:r>
                        <a:rPr lang="en-IN" sz="2400" dirty="0">
                          <a:latin typeface="Times New Roman"/>
                          <a:cs typeface="Times New Roman"/>
                        </a:rPr>
                        <a:t>1</a:t>
                      </a:r>
                      <a:endParaRPr sz="2400" dirty="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87843">
                <a:tc>
                  <a:txBody>
                    <a:bodyPr/>
                    <a:lstStyle/>
                    <a:p>
                      <a:pPr marL="304165">
                        <a:lnSpc>
                          <a:spcPct val="100000"/>
                        </a:lnSpc>
                        <a:spcBef>
                          <a:spcPts val="45"/>
                        </a:spcBef>
                      </a:pPr>
                      <a:r>
                        <a:rPr sz="2400" dirty="0">
                          <a:solidFill>
                            <a:srgbClr val="001F5F"/>
                          </a:solidFill>
                          <a:latin typeface="Times New Roman"/>
                          <a:cs typeface="Times New Roman"/>
                        </a:rPr>
                        <a:t>5.</a:t>
                      </a:r>
                      <a:endParaRPr sz="240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45"/>
                        </a:spcBef>
                      </a:pPr>
                      <a:r>
                        <a:rPr sz="2400" spc="-5" dirty="0">
                          <a:solidFill>
                            <a:srgbClr val="001F5F"/>
                          </a:solidFill>
                          <a:latin typeface="Times New Roman"/>
                          <a:cs typeface="Times New Roman"/>
                        </a:rPr>
                        <a:t>Final</a:t>
                      </a:r>
                      <a:r>
                        <a:rPr sz="2400" spc="-30" dirty="0">
                          <a:solidFill>
                            <a:srgbClr val="001F5F"/>
                          </a:solidFill>
                          <a:latin typeface="Times New Roman"/>
                          <a:cs typeface="Times New Roman"/>
                        </a:rPr>
                        <a:t> </a:t>
                      </a:r>
                      <a:r>
                        <a:rPr sz="2400" dirty="0">
                          <a:solidFill>
                            <a:srgbClr val="001F5F"/>
                          </a:solidFill>
                          <a:latin typeface="Times New Roman"/>
                          <a:cs typeface="Times New Roman"/>
                        </a:rPr>
                        <a:t>extension</a:t>
                      </a:r>
                      <a:endParaRPr sz="2400" dirty="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45"/>
                        </a:spcBef>
                      </a:pPr>
                      <a:r>
                        <a:rPr sz="2400" dirty="0">
                          <a:solidFill>
                            <a:srgbClr val="001F5F"/>
                          </a:solidFill>
                          <a:latin typeface="Times New Roman"/>
                          <a:cs typeface="Times New Roman"/>
                        </a:rPr>
                        <a:t>72</a:t>
                      </a:r>
                      <a:endParaRPr sz="240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80" algn="ctr">
                        <a:lnSpc>
                          <a:spcPct val="100000"/>
                        </a:lnSpc>
                        <a:spcBef>
                          <a:spcPts val="45"/>
                        </a:spcBef>
                      </a:pPr>
                      <a:r>
                        <a:rPr sz="2400" dirty="0">
                          <a:solidFill>
                            <a:srgbClr val="001F5F"/>
                          </a:solidFill>
                          <a:latin typeface="Times New Roman"/>
                          <a:cs typeface="Times New Roman"/>
                        </a:rPr>
                        <a:t>10</a:t>
                      </a:r>
                      <a:endParaRPr sz="240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cap="flat" cmpd="sng" algn="ctr">
                      <a:solidFill>
                        <a:schemeClr val="tx1"/>
                      </a:solidFill>
                      <a:prstDash val="solid"/>
                      <a:round/>
                      <a:headEnd type="none" w="med" len="med"/>
                      <a:tailEnd type="none" w="med" len="med"/>
                    </a:lnT>
                    <a:lnB w="12700">
                      <a:solidFill>
                        <a:srgbClr val="000000"/>
                      </a:solidFill>
                      <a:prstDash val="solid"/>
                    </a:lnB>
                  </a:tcPr>
                </a:tc>
                <a:tc rowSpan="2">
                  <a:txBody>
                    <a:bodyPr/>
                    <a:lstStyle/>
                    <a:p>
                      <a:pPr marL="6350" algn="ctr">
                        <a:lnSpc>
                          <a:spcPct val="100000"/>
                        </a:lnSpc>
                      </a:pPr>
                      <a:endParaRPr sz="2400" dirty="0">
                        <a:latin typeface="Times New Roman"/>
                        <a:cs typeface="Times New Roman"/>
                      </a:endParaRPr>
                    </a:p>
                  </a:txBody>
                  <a:tcPr marL="0" marR="0" marT="0" marB="0">
                    <a:lnL w="12700">
                      <a:solidFill>
                        <a:srgbClr val="000000"/>
                      </a:solidFill>
                      <a:prstDash val="soli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87844">
                <a:tc>
                  <a:txBody>
                    <a:bodyPr/>
                    <a:lstStyle/>
                    <a:p>
                      <a:pPr marL="304165">
                        <a:lnSpc>
                          <a:spcPct val="100000"/>
                        </a:lnSpc>
                        <a:spcBef>
                          <a:spcPts val="45"/>
                        </a:spcBef>
                      </a:pPr>
                      <a:r>
                        <a:rPr sz="2400" dirty="0">
                          <a:solidFill>
                            <a:srgbClr val="001F5F"/>
                          </a:solidFill>
                          <a:latin typeface="Times New Roman"/>
                          <a:cs typeface="Times New Roman"/>
                        </a:rPr>
                        <a:t>6.</a:t>
                      </a:r>
                      <a:endParaRPr sz="240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45"/>
                        </a:spcBef>
                      </a:pPr>
                      <a:r>
                        <a:rPr sz="2400" spc="-5" dirty="0">
                          <a:solidFill>
                            <a:srgbClr val="001F5F"/>
                          </a:solidFill>
                          <a:latin typeface="Times New Roman"/>
                          <a:cs typeface="Times New Roman"/>
                        </a:rPr>
                        <a:t>Hold</a:t>
                      </a:r>
                      <a:endParaRPr sz="2400" dirty="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45"/>
                        </a:spcBef>
                      </a:pPr>
                      <a:r>
                        <a:rPr sz="2400" dirty="0">
                          <a:solidFill>
                            <a:srgbClr val="001F5F"/>
                          </a:solidFill>
                          <a:latin typeface="Times New Roman"/>
                          <a:cs typeface="Times New Roman"/>
                        </a:rPr>
                        <a:t>4</a:t>
                      </a:r>
                      <a:endParaRPr sz="2400" dirty="0">
                        <a:latin typeface="Times New Roman"/>
                        <a:cs typeface="Times New Roman"/>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pPr>
                      <a:r>
                        <a:rPr lang="en-IN" sz="2400" kern="1200" dirty="0">
                          <a:solidFill>
                            <a:srgbClr val="001F5F"/>
                          </a:solidFill>
                          <a:latin typeface="Times New Roman"/>
                          <a:ea typeface="+mn-ea"/>
                          <a:cs typeface="Times New Roman"/>
                        </a:rPr>
                        <a:t>Infinity</a:t>
                      </a:r>
                      <a:endParaRPr sz="2400" kern="1200" dirty="0">
                        <a:solidFill>
                          <a:srgbClr val="001F5F"/>
                        </a:solidFill>
                        <a:latin typeface="Times New Roman"/>
                        <a:ea typeface="+mn-ea"/>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xBody>
                    <a:bodyPr/>
                    <a:lstStyle/>
                    <a:p>
                      <a:pPr>
                        <a:lnSpc>
                          <a:spcPct val="100000"/>
                        </a:lnSpc>
                      </a:pPr>
                      <a:endParaRPr sz="24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65AA-DD55-40C9-8054-027D22B59F70}"/>
              </a:ext>
            </a:extLst>
          </p:cNvPr>
          <p:cNvSpPr>
            <a:spLocks noGrp="1"/>
          </p:cNvSpPr>
          <p:nvPr>
            <p:ph type="title"/>
          </p:nvPr>
        </p:nvSpPr>
        <p:spPr>
          <a:xfrm>
            <a:off x="1981200" y="0"/>
            <a:ext cx="8229600" cy="990600"/>
          </a:xfrm>
        </p:spPr>
        <p:txBody>
          <a:bodyPr>
            <a:normAutofit/>
          </a:bodyPr>
          <a:lstStyle/>
          <a:p>
            <a:r>
              <a:rPr lang="en-US" sz="2800" b="1" spc="0" dirty="0">
                <a:solidFill>
                  <a:srgbClr val="FF0000"/>
                </a:solidFill>
                <a:latin typeface="Times New Roman" pitchFamily="18" charset="0"/>
                <a:cs typeface="Times New Roman" pitchFamily="18" charset="0"/>
              </a:rPr>
              <a:t>6. RESULT AND DISCUSSION</a:t>
            </a:r>
            <a:endParaRPr lang="en-IN" sz="2800" dirty="0"/>
          </a:p>
        </p:txBody>
      </p:sp>
      <p:sp>
        <p:nvSpPr>
          <p:cNvPr id="7" name="TextBox 6">
            <a:extLst>
              <a:ext uri="{FF2B5EF4-FFF2-40B4-BE49-F238E27FC236}">
                <a16:creationId xmlns:a16="http://schemas.microsoft.com/office/drawing/2014/main" id="{EE9CCF8A-CCF9-489B-9338-F17E353A1E6F}"/>
              </a:ext>
            </a:extLst>
          </p:cNvPr>
          <p:cNvSpPr txBox="1"/>
          <p:nvPr/>
        </p:nvSpPr>
        <p:spPr>
          <a:xfrm>
            <a:off x="1600200" y="5788498"/>
            <a:ext cx="8839200" cy="1077218"/>
          </a:xfrm>
          <a:prstGeom prst="rect">
            <a:avLst/>
          </a:prstGeom>
          <a:noFill/>
        </p:spPr>
        <p:txBody>
          <a:bodyPr wrap="square">
            <a:spAutoFit/>
          </a:bodyPr>
          <a:lstStyle/>
          <a:p>
            <a:pPr marL="342900" indent="-342900" algn="ctr" fontAlgn="t">
              <a:buAutoNum type="arabicParenR"/>
            </a:pPr>
            <a:r>
              <a:rPr lang="en-US" sz="1600" dirty="0">
                <a:solidFill>
                  <a:srgbClr val="002060"/>
                </a:solidFill>
                <a:latin typeface="Times New Roman" pitchFamily="18" charset="0"/>
                <a:cs typeface="Times New Roman" pitchFamily="18" charset="0"/>
              </a:rPr>
              <a:t>IVT CODE 272 </a:t>
            </a:r>
            <a:r>
              <a:rPr lang="en-US" sz="1600" b="1" dirty="0">
                <a:solidFill>
                  <a:schemeClr val="tx2">
                    <a:lumMod val="75000"/>
                  </a:schemeClr>
                </a:solidFill>
                <a:latin typeface="Times New Roman" pitchFamily="18" charset="0"/>
                <a:cs typeface="Times New Roman" pitchFamily="18" charset="0"/>
              </a:rPr>
              <a:t>2)</a:t>
            </a:r>
            <a:r>
              <a:rPr lang="en-US" sz="1600" dirty="0">
                <a:solidFill>
                  <a:srgbClr val="002060"/>
                </a:solidFill>
                <a:latin typeface="Times New Roman" pitchFamily="18" charset="0"/>
                <a:cs typeface="Times New Roman" pitchFamily="18" charset="0"/>
              </a:rPr>
              <a:t> KDS-344</a:t>
            </a:r>
            <a:r>
              <a:rPr lang="en-US" sz="1600" b="1" dirty="0">
                <a:solidFill>
                  <a:schemeClr val="tx2">
                    <a:lumMod val="75000"/>
                  </a:schemeClr>
                </a:solidFill>
                <a:latin typeface="Times New Roman" pitchFamily="18" charset="0"/>
                <a:cs typeface="Times New Roman" pitchFamily="18" charset="0"/>
              </a:rPr>
              <a:t> 3) </a:t>
            </a:r>
            <a:r>
              <a:rPr lang="en-US" sz="1600" dirty="0">
                <a:solidFill>
                  <a:srgbClr val="002060"/>
                </a:solidFill>
                <a:latin typeface="Times New Roman" pitchFamily="18" charset="0"/>
                <a:cs typeface="Times New Roman" pitchFamily="18" charset="0"/>
              </a:rPr>
              <a:t>AMS2014</a:t>
            </a:r>
            <a:r>
              <a:rPr lang="en-US" sz="1600" b="1" dirty="0">
                <a:solidFill>
                  <a:schemeClr val="tx2">
                    <a:lumMod val="75000"/>
                  </a:schemeClr>
                </a:solidFill>
                <a:latin typeface="Times New Roman" pitchFamily="18" charset="0"/>
                <a:cs typeface="Times New Roman" pitchFamily="18" charset="0"/>
              </a:rPr>
              <a:t>   4)</a:t>
            </a:r>
            <a:r>
              <a:rPr lang="en-US" sz="1600" dirty="0">
                <a:solidFill>
                  <a:srgbClr val="002060"/>
                </a:solidFill>
                <a:latin typeface="Times New Roman" pitchFamily="18" charset="0"/>
                <a:cs typeface="Times New Roman" pitchFamily="18" charset="0"/>
              </a:rPr>
              <a:t> IVTCODE 20 </a:t>
            </a:r>
          </a:p>
          <a:p>
            <a:pPr marL="342900" indent="-342900" algn="ctr" fontAlgn="t">
              <a:buAutoNum type="arabicParenR"/>
            </a:pPr>
            <a:endParaRPr lang="en-US" sz="1600" dirty="0">
              <a:solidFill>
                <a:srgbClr val="002060"/>
              </a:solidFill>
              <a:latin typeface="Times New Roman" pitchFamily="18" charset="0"/>
              <a:cs typeface="Times New Roman" pitchFamily="18" charset="0"/>
            </a:endParaRPr>
          </a:p>
          <a:p>
            <a:pPr algn="ctr" fontAlgn="t"/>
            <a:r>
              <a:rPr lang="en-US" sz="1600" dirty="0">
                <a:solidFill>
                  <a:srgbClr val="002060"/>
                </a:solidFill>
                <a:latin typeface="Times New Roman" pitchFamily="18" charset="0"/>
                <a:cs typeface="Times New Roman" pitchFamily="18" charset="0"/>
              </a:rPr>
              <a:t> </a:t>
            </a:r>
            <a:r>
              <a:rPr lang="en-US" sz="1600" b="1" dirty="0">
                <a:solidFill>
                  <a:schemeClr val="tx2">
                    <a:lumMod val="75000"/>
                  </a:schemeClr>
                </a:solidFill>
                <a:latin typeface="Times New Roman" pitchFamily="18" charset="0"/>
                <a:cs typeface="Times New Roman" pitchFamily="18" charset="0"/>
              </a:rPr>
              <a:t>5</a:t>
            </a:r>
            <a:r>
              <a:rPr lang="en-US" sz="1600" b="1" dirty="0">
                <a:solidFill>
                  <a:srgbClr val="002060"/>
                </a:solidFill>
                <a:latin typeface="Times New Roman" pitchFamily="18" charset="0"/>
                <a:cs typeface="Times New Roman" pitchFamily="18" charset="0"/>
              </a:rPr>
              <a:t>) </a:t>
            </a:r>
            <a:r>
              <a:rPr lang="en-US" sz="1600" dirty="0">
                <a:solidFill>
                  <a:srgbClr val="002060"/>
                </a:solidFill>
                <a:latin typeface="Times New Roman" pitchFamily="18" charset="0"/>
                <a:cs typeface="Times New Roman" pitchFamily="18" charset="0"/>
              </a:rPr>
              <a:t>NRC147  6) AMC-100-39 </a:t>
            </a:r>
            <a:r>
              <a:rPr lang="en-US" sz="1600" b="1" dirty="0">
                <a:solidFill>
                  <a:schemeClr val="tx2">
                    <a:lumMod val="75000"/>
                  </a:schemeClr>
                </a:solidFill>
                <a:latin typeface="Times New Roman" pitchFamily="18" charset="0"/>
                <a:cs typeface="Times New Roman" pitchFamily="18" charset="0"/>
              </a:rPr>
              <a:t>7) </a:t>
            </a:r>
            <a:r>
              <a:rPr lang="en-US" sz="1600" dirty="0">
                <a:solidFill>
                  <a:srgbClr val="002060"/>
                </a:solidFill>
                <a:latin typeface="Times New Roman" pitchFamily="18" charset="0"/>
                <a:cs typeface="Times New Roman" pitchFamily="18" charset="0"/>
              </a:rPr>
              <a:t>RSC1107</a:t>
            </a:r>
          </a:p>
          <a:p>
            <a:pPr marL="342900" indent="-342900" algn="ctr" fontAlgn="t">
              <a:buAutoNum type="arabicParenR"/>
            </a:pPr>
            <a:endParaRPr lang="en-US" sz="1600" b="1" dirty="0">
              <a:solidFill>
                <a:schemeClr val="tx2">
                  <a:lumMod val="75000"/>
                </a:schemeClr>
              </a:solidFill>
              <a:latin typeface="Times New Roman" pitchFamily="18" charset="0"/>
              <a:cs typeface="Times New Roman" pitchFamily="18" charset="0"/>
            </a:endParaRPr>
          </a:p>
        </p:txBody>
      </p:sp>
      <p:sp>
        <p:nvSpPr>
          <p:cNvPr id="6" name="TextBox 5"/>
          <p:cNvSpPr txBox="1"/>
          <p:nvPr/>
        </p:nvSpPr>
        <p:spPr>
          <a:xfrm>
            <a:off x="3276600" y="5360493"/>
            <a:ext cx="5638800" cy="369332"/>
          </a:xfrm>
          <a:prstGeom prst="rect">
            <a:avLst/>
          </a:prstGeom>
          <a:noFill/>
        </p:spPr>
        <p:txBody>
          <a:bodyPr wrap="square" rtlCol="0">
            <a:spAutoFit/>
          </a:bodyPr>
          <a:lstStyle/>
          <a:p>
            <a:pPr algn="ctr"/>
            <a:r>
              <a:rPr lang="en-US" b="1" dirty="0">
                <a:latin typeface="Times New Roman" pitchFamily="18" charset="0"/>
                <a:cs typeface="Times New Roman" pitchFamily="18" charset="0"/>
              </a:rPr>
              <a:t>Plate 6.Genomic DNA  on 0.8%  agarose gel</a:t>
            </a:r>
          </a:p>
        </p:txBody>
      </p:sp>
      <p:pic>
        <p:nvPicPr>
          <p:cNvPr id="3" name="Picture 2">
            <a:extLst>
              <a:ext uri="{FF2B5EF4-FFF2-40B4-BE49-F238E27FC236}">
                <a16:creationId xmlns:a16="http://schemas.microsoft.com/office/drawing/2014/main" id="{051BFF9B-3B89-07CC-1E49-2E6F50175ACF}"/>
              </a:ext>
            </a:extLst>
          </p:cNvPr>
          <p:cNvPicPr>
            <a:picLocks noChangeAspect="1"/>
          </p:cNvPicPr>
          <p:nvPr/>
        </p:nvPicPr>
        <p:blipFill rotWithShape="1">
          <a:blip r:embed="rId2">
            <a:extLst>
              <a:ext uri="{28A0092B-C50C-407E-A947-70E740481C1C}">
                <a14:useLocalDpi xmlns:a14="http://schemas.microsoft.com/office/drawing/2010/main" val="0"/>
              </a:ext>
            </a:extLst>
          </a:blip>
          <a:srcRect l="21463" t="38784" r="24724" b="20406"/>
          <a:stretch/>
        </p:blipFill>
        <p:spPr>
          <a:xfrm>
            <a:off x="3657600" y="1312842"/>
            <a:ext cx="5638800" cy="3417455"/>
          </a:xfrm>
          <a:prstGeom prst="rect">
            <a:avLst/>
          </a:prstGeom>
        </p:spPr>
      </p:pic>
      <p:sp>
        <p:nvSpPr>
          <p:cNvPr id="4" name="TextBox 3">
            <a:extLst>
              <a:ext uri="{FF2B5EF4-FFF2-40B4-BE49-F238E27FC236}">
                <a16:creationId xmlns:a16="http://schemas.microsoft.com/office/drawing/2014/main" id="{40ABAFF5-BFA2-C279-716B-94AE9C2DDFC0}"/>
              </a:ext>
            </a:extLst>
          </p:cNvPr>
          <p:cNvSpPr txBox="1"/>
          <p:nvPr/>
        </p:nvSpPr>
        <p:spPr>
          <a:xfrm>
            <a:off x="3810000" y="1554826"/>
            <a:ext cx="5562600" cy="369332"/>
          </a:xfrm>
          <a:prstGeom prst="rect">
            <a:avLst/>
          </a:prstGeom>
          <a:noFill/>
        </p:spPr>
        <p:txBody>
          <a:bodyPr wrap="square" rtlCol="0">
            <a:spAutoFit/>
          </a:bodyPr>
          <a:lstStyle/>
          <a:p>
            <a:r>
              <a:rPr lang="en-IN" dirty="0"/>
              <a:t>      1           2          3           4          5          6         7          8</a:t>
            </a:r>
          </a:p>
        </p:txBody>
      </p:sp>
    </p:spTree>
    <p:extLst>
      <p:ext uri="{BB962C8B-B14F-4D97-AF65-F5344CB8AC3E}">
        <p14:creationId xmlns:p14="http://schemas.microsoft.com/office/powerpoint/2010/main" val="3376699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54762"/>
          </a:xfrm>
        </p:spPr>
        <p:txBody>
          <a:bodyPr/>
          <a:lstStyle/>
          <a:p>
            <a:br>
              <a:rPr lang="en-US" dirty="0"/>
            </a:br>
            <a:br>
              <a:rPr lang="en-US" dirty="0"/>
            </a:br>
            <a:br>
              <a:rPr lang="en-US" dirty="0"/>
            </a:br>
            <a:br>
              <a:rPr lang="en-US" dirty="0"/>
            </a:br>
            <a:endParaRPr lang="en-US" dirty="0"/>
          </a:p>
        </p:txBody>
      </p:sp>
      <p:sp>
        <p:nvSpPr>
          <p:cNvPr id="5" name="TextBox 4"/>
          <p:cNvSpPr txBox="1"/>
          <p:nvPr/>
        </p:nvSpPr>
        <p:spPr>
          <a:xfrm>
            <a:off x="2057401" y="5867400"/>
            <a:ext cx="8156221" cy="400110"/>
          </a:xfrm>
          <a:prstGeom prst="rect">
            <a:avLst/>
          </a:prstGeom>
          <a:noFill/>
        </p:spPr>
        <p:txBody>
          <a:bodyPr wrap="square" rtlCol="0">
            <a:spAutoFit/>
          </a:bodyPr>
          <a:lstStyle/>
          <a:p>
            <a:pPr algn="just"/>
            <a:r>
              <a:rPr lang="en-US" sz="2000" b="1" dirty="0">
                <a:solidFill>
                  <a:schemeClr val="tx2">
                    <a:lumMod val="75000"/>
                  </a:schemeClr>
                </a:solidFill>
                <a:latin typeface="Times New Roman" pitchFamily="18" charset="0"/>
                <a:cs typeface="Times New Roman" pitchFamily="18" charset="0"/>
              </a:rPr>
              <a:t>Fig1. SSR  profile of  Soybean genotypes generated by </a:t>
            </a:r>
            <a:r>
              <a:rPr lang="en-US" sz="2000" b="1" dirty="0" err="1">
                <a:solidFill>
                  <a:schemeClr val="tx2">
                    <a:lumMod val="75000"/>
                  </a:schemeClr>
                </a:solidFill>
                <a:latin typeface="Times New Roman" pitchFamily="18" charset="0"/>
                <a:cs typeface="Times New Roman" pitchFamily="18" charset="0"/>
              </a:rPr>
              <a:t>Satt</a:t>
            </a:r>
            <a:r>
              <a:rPr lang="en-US" sz="2000" b="1" dirty="0">
                <a:solidFill>
                  <a:schemeClr val="tx2">
                    <a:lumMod val="75000"/>
                  </a:schemeClr>
                </a:solidFill>
                <a:latin typeface="Times New Roman" pitchFamily="18" charset="0"/>
                <a:cs typeface="Times New Roman" pitchFamily="18" charset="0"/>
              </a:rPr>
              <a:t> 211</a:t>
            </a:r>
          </a:p>
        </p:txBody>
      </p:sp>
      <p:sp>
        <p:nvSpPr>
          <p:cNvPr id="8" name="Rectangle 7"/>
          <p:cNvSpPr/>
          <p:nvPr/>
        </p:nvSpPr>
        <p:spPr>
          <a:xfrm>
            <a:off x="7467600" y="2187477"/>
            <a:ext cx="2971800" cy="3877985"/>
          </a:xfrm>
          <a:prstGeom prst="rect">
            <a:avLst/>
          </a:prstGeom>
        </p:spPr>
        <p:txBody>
          <a:bodyPr wrap="square">
            <a:spAutoFit/>
          </a:bodyPr>
          <a:lstStyle/>
          <a:p>
            <a:pPr algn="ctr"/>
            <a:r>
              <a:rPr lang="en-US" sz="2400" b="1" dirty="0">
                <a:solidFill>
                  <a:schemeClr val="tx2">
                    <a:lumMod val="75000"/>
                  </a:schemeClr>
                </a:solidFill>
                <a:latin typeface="Times New Roman" pitchFamily="18" charset="0"/>
                <a:cs typeface="Times New Roman" pitchFamily="18" charset="0"/>
              </a:rPr>
              <a:t>M= Ladder</a:t>
            </a:r>
          </a:p>
          <a:p>
            <a:pPr algn="ctr"/>
            <a:endParaRPr lang="en-US" sz="2400" b="1" dirty="0">
              <a:solidFill>
                <a:schemeClr val="tx2">
                  <a:lumMod val="75000"/>
                </a:schemeClr>
              </a:solidFill>
              <a:latin typeface="Times New Roman" pitchFamily="18" charset="0"/>
              <a:cs typeface="Times New Roman" pitchFamily="18"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 1. IVT CODE 27</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2. KDS-344</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3. AMS2014      </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4. IVTCODE 20   </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 5. NRC147</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6. AMC-100-39</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7.RSC1107</a:t>
            </a:r>
            <a:endParaRPr lang="en-IN" dirty="0">
              <a:latin typeface="Arial" panose="020B0604020202020204" pitchFamily="34" charset="0"/>
            </a:endParaRPr>
          </a:p>
          <a:p>
            <a:pPr algn="ctr"/>
            <a:r>
              <a:rPr lang="en-US" sz="2400" b="1" dirty="0">
                <a:latin typeface="Times New Roman" pitchFamily="18" charset="0"/>
                <a:cs typeface="Times New Roman" pitchFamily="18" charset="0"/>
              </a:rPr>
              <a:t> </a:t>
            </a:r>
          </a:p>
          <a:p>
            <a:pPr algn="ctr"/>
            <a:endParaRPr lang="en-US" sz="2400" b="1" dirty="0">
              <a:latin typeface="Times New Roman" pitchFamily="18" charset="0"/>
              <a:cs typeface="Times New Roman" pitchFamily="18" charset="0"/>
            </a:endParaRPr>
          </a:p>
          <a:p>
            <a:pPr algn="ctr"/>
            <a:endParaRPr lang="en-US" sz="2400" b="1" dirty="0">
              <a:solidFill>
                <a:schemeClr val="tx2">
                  <a:lumMod val="75000"/>
                </a:schemeClr>
              </a:solidFill>
              <a:latin typeface="Times New Roman" pitchFamily="18" charset="0"/>
              <a:cs typeface="Times New Roman" pitchFamily="18" charset="0"/>
            </a:endParaRPr>
          </a:p>
        </p:txBody>
      </p:sp>
      <p:sp>
        <p:nvSpPr>
          <p:cNvPr id="9" name="Title 1"/>
          <p:cNvSpPr txBox="1">
            <a:spLocks/>
          </p:cNvSpPr>
          <p:nvPr/>
        </p:nvSpPr>
        <p:spPr>
          <a:xfrm>
            <a:off x="1981200" y="304800"/>
            <a:ext cx="8229600" cy="1143000"/>
          </a:xfrm>
          <a:prstGeom prst="rect">
            <a:avLst/>
          </a:prstGeom>
        </p:spPr>
        <p:txBody>
          <a:bodyPr vert="horz" lIns="91440" tIns="45720" rIns="91440" bIns="45720" rtlCol="0" anchor="ctr">
            <a:normAutofit fontScale="90000" lnSpcReduction="20000"/>
          </a:bodyPr>
          <a:lstStyle/>
          <a:p>
            <a:pPr algn="ctr">
              <a:spcBef>
                <a:spcPct val="0"/>
              </a:spcBef>
              <a:defRPr/>
            </a:pPr>
            <a:br>
              <a:rPr lang="en-US" sz="4800" b="1" dirty="0">
                <a:solidFill>
                  <a:srgbClr val="7030A0"/>
                </a:solidFill>
                <a:latin typeface="Times New Roman" pitchFamily="18" charset="0"/>
                <a:ea typeface="+mj-ea"/>
                <a:cs typeface="Times New Roman" pitchFamily="18" charset="0"/>
              </a:rPr>
            </a:br>
            <a:r>
              <a:rPr lang="en-US" sz="4800" b="1" dirty="0">
                <a:solidFill>
                  <a:srgbClr val="7030A0"/>
                </a:solidFill>
                <a:latin typeface="Times New Roman" pitchFamily="18" charset="0"/>
                <a:ea typeface="+mj-ea"/>
                <a:cs typeface="Times New Roman" pitchFamily="18" charset="0"/>
              </a:rPr>
              <a:t> </a:t>
            </a:r>
          </a:p>
        </p:txBody>
      </p:sp>
      <p:sp>
        <p:nvSpPr>
          <p:cNvPr id="10" name="TextBox 9">
            <a:extLst>
              <a:ext uri="{FF2B5EF4-FFF2-40B4-BE49-F238E27FC236}">
                <a16:creationId xmlns:a16="http://schemas.microsoft.com/office/drawing/2014/main" id="{C7AC57F9-F972-470A-8624-E54F301E21D1}"/>
              </a:ext>
            </a:extLst>
          </p:cNvPr>
          <p:cNvSpPr txBox="1"/>
          <p:nvPr/>
        </p:nvSpPr>
        <p:spPr>
          <a:xfrm>
            <a:off x="2743200" y="300336"/>
            <a:ext cx="7048500" cy="461665"/>
          </a:xfrm>
          <a:prstGeom prst="rect">
            <a:avLst/>
          </a:prstGeom>
          <a:noFill/>
        </p:spPr>
        <p:txBody>
          <a:bodyPr wrap="square" rtlCol="0">
            <a:spAutoFit/>
          </a:bodyPr>
          <a:lstStyle/>
          <a:p>
            <a:r>
              <a:rPr lang="en-US" sz="2400" b="1" dirty="0">
                <a:solidFill>
                  <a:srgbClr val="B8089F"/>
                </a:solidFill>
                <a:latin typeface="Times New Roman" panose="02020603050405020304" pitchFamily="18" charset="0"/>
                <a:cs typeface="Times New Roman" panose="02020603050405020304" pitchFamily="18" charset="0"/>
              </a:rPr>
              <a:t>PCR amplification by using SSR markers</a:t>
            </a:r>
            <a:endParaRPr lang="en-IN" sz="2400" dirty="0">
              <a:solidFill>
                <a:srgbClr val="B8089F"/>
              </a:solidFill>
            </a:endParaRPr>
          </a:p>
        </p:txBody>
      </p:sp>
      <p:pic>
        <p:nvPicPr>
          <p:cNvPr id="3" name="Picture 2">
            <a:extLst>
              <a:ext uri="{FF2B5EF4-FFF2-40B4-BE49-F238E27FC236}">
                <a16:creationId xmlns:a16="http://schemas.microsoft.com/office/drawing/2014/main" id="{FA51120F-E815-D67B-8501-98327550A7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000" t="36017" r="12000" b="4937"/>
          <a:stretch/>
        </p:blipFill>
        <p:spPr>
          <a:xfrm>
            <a:off x="2209800" y="1616894"/>
            <a:ext cx="4495800" cy="3510830"/>
          </a:xfrm>
          <a:prstGeom prst="rect">
            <a:avLst/>
          </a:prstGeom>
        </p:spPr>
      </p:pic>
      <p:sp>
        <p:nvSpPr>
          <p:cNvPr id="4" name="TextBox 3">
            <a:extLst>
              <a:ext uri="{FF2B5EF4-FFF2-40B4-BE49-F238E27FC236}">
                <a16:creationId xmlns:a16="http://schemas.microsoft.com/office/drawing/2014/main" id="{A22DD089-FBD1-87C0-15BE-EE9F1B4540DE}"/>
              </a:ext>
            </a:extLst>
          </p:cNvPr>
          <p:cNvSpPr txBox="1"/>
          <p:nvPr/>
        </p:nvSpPr>
        <p:spPr>
          <a:xfrm>
            <a:off x="2400300" y="1813064"/>
            <a:ext cx="4038600" cy="369332"/>
          </a:xfrm>
          <a:prstGeom prst="rect">
            <a:avLst/>
          </a:prstGeom>
          <a:noFill/>
        </p:spPr>
        <p:txBody>
          <a:bodyPr wrap="square" rtlCol="0">
            <a:spAutoFit/>
          </a:bodyPr>
          <a:lstStyle/>
          <a:p>
            <a:r>
              <a:rPr lang="en-IN" dirty="0"/>
              <a:t>    M       1       2       3        4       5      6       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72400" y="2057401"/>
            <a:ext cx="2362200" cy="3877985"/>
          </a:xfrm>
          <a:prstGeom prst="rect">
            <a:avLst/>
          </a:prstGeom>
          <a:noFill/>
        </p:spPr>
        <p:txBody>
          <a:bodyPr wrap="square" rtlCol="0">
            <a:spAutoFit/>
          </a:bodyPr>
          <a:lstStyle/>
          <a:p>
            <a:pPr algn="ctr"/>
            <a:r>
              <a:rPr lang="en-US" sz="2000" b="1" dirty="0">
                <a:solidFill>
                  <a:schemeClr val="tx2">
                    <a:lumMod val="75000"/>
                  </a:schemeClr>
                </a:solidFill>
                <a:latin typeface="Times New Roman" pitchFamily="18" charset="0"/>
                <a:cs typeface="Times New Roman" pitchFamily="18" charset="0"/>
              </a:rPr>
              <a:t>M= Ladder </a:t>
            </a:r>
          </a:p>
          <a:p>
            <a:pPr algn="ctr"/>
            <a:endParaRPr lang="en-US" sz="2000" b="1" dirty="0">
              <a:solidFill>
                <a:schemeClr val="tx2">
                  <a:lumMod val="75000"/>
                </a:schemeClr>
              </a:solidFill>
              <a:latin typeface="Times New Roman" pitchFamily="18" charset="0"/>
              <a:cs typeface="Times New Roman" pitchFamily="18" charset="0"/>
            </a:endParaRPr>
          </a:p>
          <a:p>
            <a:pPr algn="ctr" fontAlgn="t"/>
            <a:r>
              <a:rPr lang="en-US" sz="2000" dirty="0">
                <a:solidFill>
                  <a:srgbClr val="002060"/>
                </a:solidFill>
                <a:latin typeface="Times New Roman" panose="02020603050405020304" pitchFamily="18" charset="0"/>
                <a:cs typeface="Times New Roman" panose="02020603050405020304" pitchFamily="18" charset="0"/>
              </a:rPr>
              <a:t>1. IVT CODE 27</a:t>
            </a:r>
            <a:endParaRPr lang="en-IN" sz="2000" dirty="0">
              <a:latin typeface="Arial" panose="020B0604020202020204" pitchFamily="34" charset="0"/>
            </a:endParaRPr>
          </a:p>
          <a:p>
            <a:pPr algn="ctr" fontAlgn="t"/>
            <a:r>
              <a:rPr lang="en-US" sz="2000" dirty="0">
                <a:solidFill>
                  <a:srgbClr val="002060"/>
                </a:solidFill>
                <a:latin typeface="Times New Roman" panose="02020603050405020304" pitchFamily="18" charset="0"/>
                <a:cs typeface="Times New Roman" panose="02020603050405020304" pitchFamily="18" charset="0"/>
              </a:rPr>
              <a:t>2. KDS-344</a:t>
            </a:r>
            <a:endParaRPr lang="en-IN" sz="2000" dirty="0">
              <a:latin typeface="Arial" panose="020B0604020202020204" pitchFamily="34" charset="0"/>
            </a:endParaRPr>
          </a:p>
          <a:p>
            <a:pPr algn="ctr" fontAlgn="t"/>
            <a:r>
              <a:rPr lang="en-US" sz="2000" dirty="0">
                <a:solidFill>
                  <a:srgbClr val="002060"/>
                </a:solidFill>
                <a:latin typeface="Times New Roman" panose="02020603050405020304" pitchFamily="18" charset="0"/>
                <a:cs typeface="Times New Roman" panose="02020603050405020304" pitchFamily="18" charset="0"/>
              </a:rPr>
              <a:t>3. AMS2014      </a:t>
            </a:r>
            <a:endParaRPr lang="en-IN" sz="2000" dirty="0">
              <a:latin typeface="Arial" panose="020B0604020202020204" pitchFamily="34" charset="0"/>
            </a:endParaRPr>
          </a:p>
          <a:p>
            <a:pPr algn="ctr" fontAlgn="t"/>
            <a:r>
              <a:rPr lang="en-US" sz="2000" dirty="0">
                <a:solidFill>
                  <a:srgbClr val="002060"/>
                </a:solidFill>
                <a:latin typeface="Times New Roman" panose="02020603050405020304" pitchFamily="18" charset="0"/>
                <a:cs typeface="Times New Roman" panose="02020603050405020304" pitchFamily="18" charset="0"/>
              </a:rPr>
              <a:t>4. IVTCODE 20   </a:t>
            </a:r>
            <a:endParaRPr lang="en-IN" sz="2000" dirty="0">
              <a:latin typeface="Arial" panose="020B0604020202020204" pitchFamily="34" charset="0"/>
            </a:endParaRPr>
          </a:p>
          <a:p>
            <a:pPr algn="ctr" fontAlgn="t"/>
            <a:r>
              <a:rPr lang="en-US" sz="2000" dirty="0">
                <a:solidFill>
                  <a:srgbClr val="002060"/>
                </a:solidFill>
                <a:latin typeface="Times New Roman" panose="02020603050405020304" pitchFamily="18" charset="0"/>
                <a:cs typeface="Times New Roman" panose="02020603050405020304" pitchFamily="18" charset="0"/>
              </a:rPr>
              <a:t> 5. NRC147</a:t>
            </a:r>
            <a:endParaRPr lang="en-IN" sz="2000" dirty="0">
              <a:latin typeface="Arial" panose="020B0604020202020204" pitchFamily="34" charset="0"/>
            </a:endParaRPr>
          </a:p>
          <a:p>
            <a:pPr algn="ctr" fontAlgn="t"/>
            <a:r>
              <a:rPr lang="en-US" sz="2000" dirty="0">
                <a:solidFill>
                  <a:srgbClr val="002060"/>
                </a:solidFill>
                <a:latin typeface="Times New Roman" panose="02020603050405020304" pitchFamily="18" charset="0"/>
                <a:cs typeface="Times New Roman" panose="02020603050405020304" pitchFamily="18" charset="0"/>
              </a:rPr>
              <a:t>6. AMC-100-39</a:t>
            </a:r>
            <a:endParaRPr lang="en-IN" sz="2000" dirty="0">
              <a:latin typeface="Arial" panose="020B0604020202020204" pitchFamily="34" charset="0"/>
            </a:endParaRPr>
          </a:p>
          <a:p>
            <a:pPr algn="ctr" fontAlgn="t"/>
            <a:r>
              <a:rPr lang="en-US" sz="2000" dirty="0">
                <a:solidFill>
                  <a:srgbClr val="002060"/>
                </a:solidFill>
                <a:latin typeface="Times New Roman" panose="02020603050405020304" pitchFamily="18" charset="0"/>
                <a:cs typeface="Times New Roman" panose="02020603050405020304" pitchFamily="18" charset="0"/>
              </a:rPr>
              <a:t>7.RSC1107</a:t>
            </a:r>
            <a:endParaRPr lang="en-IN" sz="2000" dirty="0">
              <a:latin typeface="Arial" panose="020B0604020202020204" pitchFamily="34" charset="0"/>
            </a:endParaRPr>
          </a:p>
          <a:p>
            <a:pPr algn="ctr"/>
            <a:r>
              <a:rPr lang="en-US" sz="2800" b="1" dirty="0">
                <a:latin typeface="Times New Roman" pitchFamily="18" charset="0"/>
                <a:cs typeface="Times New Roman" pitchFamily="18" charset="0"/>
              </a:rPr>
              <a:t> </a:t>
            </a:r>
          </a:p>
          <a:p>
            <a:pPr algn="ctr"/>
            <a:endParaRPr lang="en-US" sz="2000" b="1" dirty="0">
              <a:solidFill>
                <a:schemeClr val="tx2">
                  <a:lumMod val="75000"/>
                </a:schemeClr>
              </a:solidFill>
              <a:latin typeface="Times New Roman" pitchFamily="18" charset="0"/>
              <a:cs typeface="Times New Roman" pitchFamily="18" charset="0"/>
            </a:endParaRPr>
          </a:p>
          <a:p>
            <a:pPr algn="ctr" fontAlgn="t"/>
            <a:endParaRPr lang="en-US" dirty="0"/>
          </a:p>
        </p:txBody>
      </p:sp>
      <p:sp>
        <p:nvSpPr>
          <p:cNvPr id="5" name="TextBox 4"/>
          <p:cNvSpPr txBox="1"/>
          <p:nvPr/>
        </p:nvSpPr>
        <p:spPr>
          <a:xfrm>
            <a:off x="2590800" y="5791200"/>
            <a:ext cx="5410200" cy="369332"/>
          </a:xfrm>
          <a:prstGeom prst="rect">
            <a:avLst/>
          </a:prstGeom>
          <a:noFill/>
        </p:spPr>
        <p:txBody>
          <a:bodyPr wrap="square" rtlCol="0">
            <a:spAutoFit/>
          </a:bodyPr>
          <a:lstStyle/>
          <a:p>
            <a:endParaRPr lang="en-US" dirty="0"/>
          </a:p>
        </p:txBody>
      </p:sp>
      <p:sp>
        <p:nvSpPr>
          <p:cNvPr id="6" name="TextBox 5"/>
          <p:cNvSpPr txBox="1"/>
          <p:nvPr/>
        </p:nvSpPr>
        <p:spPr>
          <a:xfrm>
            <a:off x="1371600" y="6107668"/>
            <a:ext cx="7543800" cy="369332"/>
          </a:xfrm>
          <a:prstGeom prst="rect">
            <a:avLst/>
          </a:prstGeom>
          <a:noFill/>
        </p:spPr>
        <p:txBody>
          <a:bodyPr wrap="square" rtlCol="0">
            <a:spAutoFit/>
          </a:bodyPr>
          <a:lstStyle/>
          <a:p>
            <a:pPr algn="ctr"/>
            <a:r>
              <a:rPr lang="en-US" b="1" dirty="0">
                <a:latin typeface="Times New Roman" pitchFamily="18" charset="0"/>
                <a:cs typeface="Times New Roman" pitchFamily="18" charset="0"/>
              </a:rPr>
              <a:t> </a:t>
            </a:r>
            <a:r>
              <a:rPr lang="en-US" b="1" dirty="0">
                <a:solidFill>
                  <a:schemeClr val="tx2">
                    <a:lumMod val="75000"/>
                  </a:schemeClr>
                </a:solidFill>
                <a:latin typeface="Times New Roman" pitchFamily="18" charset="0"/>
                <a:cs typeface="Times New Roman" pitchFamily="18" charset="0"/>
              </a:rPr>
              <a:t>Fig2. SSR profile of  Soybean genotypes generated by </a:t>
            </a:r>
            <a:r>
              <a:rPr lang="en-US" b="1" dirty="0" err="1">
                <a:solidFill>
                  <a:schemeClr val="tx2">
                    <a:lumMod val="75000"/>
                  </a:schemeClr>
                </a:solidFill>
                <a:latin typeface="Times New Roman" pitchFamily="18" charset="0"/>
                <a:cs typeface="Times New Roman" pitchFamily="18" charset="0"/>
              </a:rPr>
              <a:t>Satt</a:t>
            </a:r>
            <a:r>
              <a:rPr lang="en-US" b="1" dirty="0">
                <a:solidFill>
                  <a:schemeClr val="tx2">
                    <a:lumMod val="75000"/>
                  </a:schemeClr>
                </a:solidFill>
                <a:latin typeface="Times New Roman" pitchFamily="18" charset="0"/>
                <a:cs typeface="Times New Roman" pitchFamily="18" charset="0"/>
              </a:rPr>
              <a:t> 365 </a:t>
            </a:r>
            <a:endParaRPr lang="en-US" dirty="0"/>
          </a:p>
        </p:txBody>
      </p:sp>
      <p:pic>
        <p:nvPicPr>
          <p:cNvPr id="2" name="Picture 1">
            <a:extLst>
              <a:ext uri="{FF2B5EF4-FFF2-40B4-BE49-F238E27FC236}">
                <a16:creationId xmlns:a16="http://schemas.microsoft.com/office/drawing/2014/main" id="{EB836EAB-9034-44B7-4883-19050F2869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594" t="85" r="8695" b="22181"/>
          <a:stretch/>
        </p:blipFill>
        <p:spPr>
          <a:xfrm>
            <a:off x="1905000" y="1066800"/>
            <a:ext cx="5257800" cy="3798332"/>
          </a:xfrm>
          <a:prstGeom prst="rect">
            <a:avLst/>
          </a:prstGeom>
        </p:spPr>
      </p:pic>
      <p:sp>
        <p:nvSpPr>
          <p:cNvPr id="3" name="TextBox 2">
            <a:extLst>
              <a:ext uri="{FF2B5EF4-FFF2-40B4-BE49-F238E27FC236}">
                <a16:creationId xmlns:a16="http://schemas.microsoft.com/office/drawing/2014/main" id="{D3CE7F2C-1D9B-1372-541A-64259379385B}"/>
              </a:ext>
            </a:extLst>
          </p:cNvPr>
          <p:cNvSpPr txBox="1"/>
          <p:nvPr/>
        </p:nvSpPr>
        <p:spPr>
          <a:xfrm>
            <a:off x="2171700" y="1143000"/>
            <a:ext cx="4724400" cy="369332"/>
          </a:xfrm>
          <a:prstGeom prst="rect">
            <a:avLst/>
          </a:prstGeom>
          <a:noFill/>
        </p:spPr>
        <p:txBody>
          <a:bodyPr wrap="square" rtlCol="0">
            <a:spAutoFit/>
          </a:bodyPr>
          <a:lstStyle/>
          <a:p>
            <a:r>
              <a:rPr lang="en-IN" dirty="0"/>
              <a:t>  </a:t>
            </a:r>
            <a:r>
              <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M        1         2         3          4        5          6         7</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19200" y="5355219"/>
            <a:ext cx="8077200" cy="400110"/>
          </a:xfrm>
          <a:prstGeom prst="rect">
            <a:avLst/>
          </a:prstGeom>
        </p:spPr>
        <p:txBody>
          <a:bodyPr wrap="square">
            <a:spAutoFit/>
          </a:bodyPr>
          <a:lstStyle/>
          <a:p>
            <a:pPr algn="ctr"/>
            <a:r>
              <a:rPr lang="en-US" sz="2000" b="1" dirty="0">
                <a:latin typeface="Times New Roman" pitchFamily="18" charset="0"/>
                <a:cs typeface="Times New Roman" pitchFamily="18" charset="0"/>
              </a:rPr>
              <a:t>  </a:t>
            </a:r>
            <a:r>
              <a:rPr lang="en-US" sz="2000" b="1" dirty="0">
                <a:solidFill>
                  <a:schemeClr val="tx2">
                    <a:lumMod val="75000"/>
                  </a:schemeClr>
                </a:solidFill>
                <a:latin typeface="Times New Roman" pitchFamily="18" charset="0"/>
                <a:cs typeface="Times New Roman" pitchFamily="18" charset="0"/>
              </a:rPr>
              <a:t>Fig 3. SSR  profile of  Soybean genotypes generated by </a:t>
            </a:r>
            <a:r>
              <a:rPr lang="en-US" sz="2000" b="1" dirty="0" err="1">
                <a:solidFill>
                  <a:schemeClr val="tx2">
                    <a:lumMod val="75000"/>
                  </a:schemeClr>
                </a:solidFill>
                <a:latin typeface="Times New Roman" pitchFamily="18" charset="0"/>
                <a:cs typeface="Times New Roman" pitchFamily="18" charset="0"/>
              </a:rPr>
              <a:t>Satt</a:t>
            </a:r>
            <a:r>
              <a:rPr lang="en-US" sz="2000" b="1" dirty="0">
                <a:solidFill>
                  <a:schemeClr val="tx2">
                    <a:lumMod val="75000"/>
                  </a:schemeClr>
                </a:solidFill>
                <a:latin typeface="Times New Roman" pitchFamily="18" charset="0"/>
                <a:cs typeface="Times New Roman" pitchFamily="18" charset="0"/>
              </a:rPr>
              <a:t> 338</a:t>
            </a:r>
          </a:p>
        </p:txBody>
      </p:sp>
      <p:sp>
        <p:nvSpPr>
          <p:cNvPr id="8" name="Rectangle 7"/>
          <p:cNvSpPr/>
          <p:nvPr/>
        </p:nvSpPr>
        <p:spPr>
          <a:xfrm>
            <a:off x="7467600" y="1676400"/>
            <a:ext cx="2743200" cy="3385542"/>
          </a:xfrm>
          <a:prstGeom prst="rect">
            <a:avLst/>
          </a:prstGeom>
        </p:spPr>
        <p:txBody>
          <a:bodyPr wrap="square">
            <a:spAutoFit/>
          </a:bodyPr>
          <a:lstStyle/>
          <a:p>
            <a:pPr algn="ctr"/>
            <a:endParaRPr lang="en-US" sz="2400" b="1" dirty="0">
              <a:latin typeface="Times New Roman" pitchFamily="18" charset="0"/>
              <a:cs typeface="Times New Roman" pitchFamily="18" charset="0"/>
            </a:endParaRPr>
          </a:p>
          <a:p>
            <a:pPr algn="ctr"/>
            <a:r>
              <a:rPr lang="en-US" sz="2000" b="1" dirty="0">
                <a:solidFill>
                  <a:schemeClr val="tx2">
                    <a:lumMod val="75000"/>
                  </a:schemeClr>
                </a:solidFill>
                <a:latin typeface="Times New Roman" pitchFamily="18" charset="0"/>
                <a:cs typeface="Times New Roman" pitchFamily="18" charset="0"/>
              </a:rPr>
              <a:t>M= Ladder</a:t>
            </a:r>
          </a:p>
          <a:p>
            <a:pPr algn="ctr"/>
            <a:r>
              <a:rPr lang="en-US" sz="2000" b="1" dirty="0">
                <a:solidFill>
                  <a:schemeClr val="tx2">
                    <a:lumMod val="75000"/>
                  </a:schemeClr>
                </a:solidFill>
                <a:latin typeface="Times New Roman" pitchFamily="18" charset="0"/>
                <a:cs typeface="Times New Roman" pitchFamily="18" charset="0"/>
              </a:rPr>
              <a:t> </a:t>
            </a:r>
          </a:p>
          <a:p>
            <a:pPr algn="ctr" fontAlgn="t"/>
            <a:r>
              <a:rPr lang="en-US" dirty="0">
                <a:solidFill>
                  <a:srgbClr val="002060"/>
                </a:solidFill>
                <a:latin typeface="Times New Roman" panose="02020603050405020304" pitchFamily="18" charset="0"/>
                <a:cs typeface="Times New Roman" panose="02020603050405020304" pitchFamily="18" charset="0"/>
              </a:rPr>
              <a:t>1. IVT CODE 27</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2. KDS-344</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3. AMS2014      </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4. IVTCODE 20   </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 5. NRC147</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6. AMC-100-39</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7.RSC1107</a:t>
            </a:r>
            <a:endParaRPr lang="en-IN" dirty="0">
              <a:latin typeface="Arial" panose="020B0604020202020204" pitchFamily="34" charset="0"/>
            </a:endParaRPr>
          </a:p>
          <a:p>
            <a:pPr algn="ctr"/>
            <a:r>
              <a:rPr lang="en-US" b="1" dirty="0">
                <a:latin typeface="Times New Roman" pitchFamily="18" charset="0"/>
                <a:cs typeface="Times New Roman" pitchFamily="18" charset="0"/>
              </a:rPr>
              <a:t> </a:t>
            </a:r>
          </a:p>
        </p:txBody>
      </p:sp>
      <p:pic>
        <p:nvPicPr>
          <p:cNvPr id="2" name="Picture 1">
            <a:extLst>
              <a:ext uri="{FF2B5EF4-FFF2-40B4-BE49-F238E27FC236}">
                <a16:creationId xmlns:a16="http://schemas.microsoft.com/office/drawing/2014/main" id="{C0915869-165A-BCE5-BD1E-C4BF0ACAF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371601"/>
            <a:ext cx="4495800" cy="2625627"/>
          </a:xfrm>
          <a:prstGeom prst="rect">
            <a:avLst/>
          </a:prstGeom>
        </p:spPr>
      </p:pic>
      <p:sp>
        <p:nvSpPr>
          <p:cNvPr id="3" name="TextBox 2">
            <a:extLst>
              <a:ext uri="{FF2B5EF4-FFF2-40B4-BE49-F238E27FC236}">
                <a16:creationId xmlns:a16="http://schemas.microsoft.com/office/drawing/2014/main" id="{3D12C954-9581-DE12-4D8A-9F1EA94F9004}"/>
              </a:ext>
            </a:extLst>
          </p:cNvPr>
          <p:cNvSpPr txBox="1"/>
          <p:nvPr/>
        </p:nvSpPr>
        <p:spPr>
          <a:xfrm>
            <a:off x="2514600" y="1491734"/>
            <a:ext cx="4267200"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  M     1       2       3       4      5        6      7     </a:t>
            </a:r>
            <a:endParaRPr lang="en-IN" dirty="0"/>
          </a:p>
        </p:txBody>
      </p:sp>
    </p:spTree>
    <p:extLst>
      <p:ext uri="{BB962C8B-B14F-4D97-AF65-F5344CB8AC3E}">
        <p14:creationId xmlns:p14="http://schemas.microsoft.com/office/powerpoint/2010/main" val="1476942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F8DDDE-D771-0DCC-45FE-AD7DD1AA4718}"/>
              </a:ext>
            </a:extLst>
          </p:cNvPr>
          <p:cNvPicPr>
            <a:picLocks noChangeAspect="1"/>
          </p:cNvPicPr>
          <p:nvPr/>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l="19512" t="28507" r="26829" b="9451"/>
          <a:stretch/>
        </p:blipFill>
        <p:spPr>
          <a:xfrm rot="16200000">
            <a:off x="2877584" y="800100"/>
            <a:ext cx="2819401" cy="4267201"/>
          </a:xfrm>
          <a:prstGeom prst="rect">
            <a:avLst/>
          </a:prstGeom>
        </p:spPr>
      </p:pic>
      <p:sp>
        <p:nvSpPr>
          <p:cNvPr id="8" name="TextBox 7">
            <a:extLst>
              <a:ext uri="{FF2B5EF4-FFF2-40B4-BE49-F238E27FC236}">
                <a16:creationId xmlns:a16="http://schemas.microsoft.com/office/drawing/2014/main" id="{02F09688-0779-3A25-8739-492DC01D2D82}"/>
              </a:ext>
            </a:extLst>
          </p:cNvPr>
          <p:cNvSpPr txBox="1"/>
          <p:nvPr/>
        </p:nvSpPr>
        <p:spPr>
          <a:xfrm>
            <a:off x="6425964" y="1163122"/>
            <a:ext cx="4572000" cy="2646878"/>
          </a:xfrm>
          <a:prstGeom prst="rect">
            <a:avLst/>
          </a:prstGeom>
          <a:noFill/>
        </p:spPr>
        <p:txBody>
          <a:bodyPr wrap="square">
            <a:spAutoFit/>
          </a:bodyPr>
          <a:lstStyle/>
          <a:p>
            <a:pPr algn="ctr"/>
            <a:r>
              <a:rPr lang="en-US" sz="2000" b="1" dirty="0">
                <a:solidFill>
                  <a:schemeClr val="tx2">
                    <a:lumMod val="75000"/>
                  </a:schemeClr>
                </a:solidFill>
                <a:latin typeface="Times New Roman" pitchFamily="18" charset="0"/>
                <a:cs typeface="Times New Roman" pitchFamily="18" charset="0"/>
              </a:rPr>
              <a:t>M= Ladder</a:t>
            </a:r>
          </a:p>
          <a:p>
            <a:pPr algn="ctr"/>
            <a:r>
              <a:rPr lang="en-US" sz="2000" b="1" dirty="0">
                <a:solidFill>
                  <a:schemeClr val="tx2">
                    <a:lumMod val="75000"/>
                  </a:schemeClr>
                </a:solidFill>
                <a:latin typeface="Times New Roman" pitchFamily="18" charset="0"/>
                <a:cs typeface="Times New Roman" pitchFamily="18" charset="0"/>
              </a:rPr>
              <a:t> </a:t>
            </a:r>
          </a:p>
          <a:p>
            <a:pPr marL="342900" indent="-342900" algn="ctr" fontAlgn="t">
              <a:buAutoNum type="arabicPeriod"/>
            </a:pPr>
            <a:r>
              <a:rPr lang="en-US" dirty="0">
                <a:solidFill>
                  <a:srgbClr val="002060"/>
                </a:solidFill>
                <a:latin typeface="Times New Roman" panose="02020603050405020304" pitchFamily="18" charset="0"/>
                <a:cs typeface="Times New Roman" panose="02020603050405020304" pitchFamily="18" charset="0"/>
              </a:rPr>
              <a:t>IVT CODE 20 </a:t>
            </a:r>
          </a:p>
          <a:p>
            <a:pPr algn="ctr" fontAlgn="t"/>
            <a:r>
              <a:rPr lang="en-US" dirty="0">
                <a:solidFill>
                  <a:srgbClr val="002060"/>
                </a:solidFill>
                <a:latin typeface="Times New Roman" panose="02020603050405020304" pitchFamily="18" charset="0"/>
                <a:cs typeface="Times New Roman" panose="02020603050405020304" pitchFamily="18" charset="0"/>
              </a:rPr>
              <a:t>2. KDS-344</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3. AMS2014      </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4. IVTCODE 20   </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 5. NRC147</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6. AMC-100-39</a:t>
            </a:r>
            <a:endParaRPr lang="en-IN" dirty="0">
              <a:latin typeface="Arial" panose="020B0604020202020204" pitchFamily="34" charset="0"/>
            </a:endParaRPr>
          </a:p>
          <a:p>
            <a:pPr algn="ctr" fontAlgn="t"/>
            <a:r>
              <a:rPr lang="en-US" dirty="0">
                <a:solidFill>
                  <a:srgbClr val="002060"/>
                </a:solidFill>
                <a:latin typeface="Times New Roman" panose="02020603050405020304" pitchFamily="18" charset="0"/>
                <a:cs typeface="Times New Roman" panose="02020603050405020304" pitchFamily="18" charset="0"/>
              </a:rPr>
              <a:t>7.RSC1107</a:t>
            </a:r>
            <a:endParaRPr lang="en-IN" dirty="0">
              <a:latin typeface="Arial" panose="020B0604020202020204" pitchFamily="34" charset="0"/>
            </a:endParaRPr>
          </a:p>
        </p:txBody>
      </p:sp>
      <p:sp>
        <p:nvSpPr>
          <p:cNvPr id="10" name="TextBox 9">
            <a:extLst>
              <a:ext uri="{FF2B5EF4-FFF2-40B4-BE49-F238E27FC236}">
                <a16:creationId xmlns:a16="http://schemas.microsoft.com/office/drawing/2014/main" id="{404D8C33-4955-3894-C8EB-2BE471854F6E}"/>
              </a:ext>
            </a:extLst>
          </p:cNvPr>
          <p:cNvSpPr txBox="1"/>
          <p:nvPr/>
        </p:nvSpPr>
        <p:spPr>
          <a:xfrm>
            <a:off x="2057401" y="5510212"/>
            <a:ext cx="7179127" cy="369332"/>
          </a:xfrm>
          <a:prstGeom prst="rect">
            <a:avLst/>
          </a:prstGeom>
          <a:noFill/>
        </p:spPr>
        <p:txBody>
          <a:bodyPr wrap="square">
            <a:spAutoFit/>
          </a:bodyPr>
          <a:lstStyle/>
          <a:p>
            <a:r>
              <a:rPr lang="en-US" b="1" dirty="0">
                <a:solidFill>
                  <a:schemeClr val="tx2">
                    <a:lumMod val="75000"/>
                  </a:schemeClr>
                </a:solidFill>
                <a:latin typeface="Times New Roman" pitchFamily="18" charset="0"/>
                <a:cs typeface="Times New Roman" pitchFamily="18" charset="0"/>
              </a:rPr>
              <a:t>Fig 4. SSR profile of  Soybean genotypes generated by </a:t>
            </a:r>
            <a:r>
              <a:rPr lang="en-US" b="1" dirty="0" err="1">
                <a:solidFill>
                  <a:schemeClr val="tx2">
                    <a:lumMod val="75000"/>
                  </a:schemeClr>
                </a:solidFill>
                <a:latin typeface="Times New Roman" pitchFamily="18" charset="0"/>
                <a:cs typeface="Times New Roman" pitchFamily="18" charset="0"/>
              </a:rPr>
              <a:t>Satt</a:t>
            </a:r>
            <a:r>
              <a:rPr lang="en-US" b="1" dirty="0">
                <a:solidFill>
                  <a:schemeClr val="tx2">
                    <a:lumMod val="75000"/>
                  </a:schemeClr>
                </a:solidFill>
                <a:latin typeface="Times New Roman" pitchFamily="18" charset="0"/>
                <a:cs typeface="Times New Roman" pitchFamily="18" charset="0"/>
              </a:rPr>
              <a:t> 342</a:t>
            </a:r>
            <a:endParaRPr lang="en-IN" dirty="0"/>
          </a:p>
        </p:txBody>
      </p:sp>
      <p:sp>
        <p:nvSpPr>
          <p:cNvPr id="4" name="TextBox 3">
            <a:extLst>
              <a:ext uri="{FF2B5EF4-FFF2-40B4-BE49-F238E27FC236}">
                <a16:creationId xmlns:a16="http://schemas.microsoft.com/office/drawing/2014/main" id="{AFBA6B91-3648-7018-07D2-6413E932A3FB}"/>
              </a:ext>
            </a:extLst>
          </p:cNvPr>
          <p:cNvSpPr txBox="1"/>
          <p:nvPr/>
        </p:nvSpPr>
        <p:spPr>
          <a:xfrm>
            <a:off x="2382283" y="1600200"/>
            <a:ext cx="3866117" cy="369332"/>
          </a:xfrm>
          <a:prstGeom prst="rect">
            <a:avLst/>
          </a:prstGeom>
          <a:noFill/>
        </p:spPr>
        <p:txBody>
          <a:bodyPr wrap="square" rtlCol="0">
            <a:spAutoFit/>
          </a:bodyPr>
          <a:lstStyle/>
          <a:p>
            <a:r>
              <a:rPr lang="en-IN" b="1" spc="50" dirty="0">
                <a:ln w="9525" cmpd="sng">
                  <a:solidFill>
                    <a:schemeClr val="accent1"/>
                  </a:solidFill>
                  <a:prstDash val="solid"/>
                </a:ln>
                <a:solidFill>
                  <a:srgbClr val="70AD47">
                    <a:tint val="1000"/>
                  </a:srgbClr>
                </a:solidFill>
                <a:effectLst>
                  <a:glow rad="38100">
                    <a:schemeClr val="accent1">
                      <a:alpha val="40000"/>
                    </a:schemeClr>
                  </a:glow>
                </a:effectLst>
              </a:rPr>
              <a:t>M      1       2      3    4       5     6        7</a:t>
            </a:r>
          </a:p>
        </p:txBody>
      </p:sp>
    </p:spTree>
    <p:extLst>
      <p:ext uri="{BB962C8B-B14F-4D97-AF65-F5344CB8AC3E}">
        <p14:creationId xmlns:p14="http://schemas.microsoft.com/office/powerpoint/2010/main" val="1443832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16A2148-D8FE-4F9E-B23D-6171230B4E4E}" type="slidenum">
              <a:rPr lang="en-US" smtClean="0"/>
              <a:pPr/>
              <a:t>29</a:t>
            </a:fld>
            <a:endParaRPr lang="en-US"/>
          </a:p>
        </p:txBody>
      </p:sp>
      <p:sp>
        <p:nvSpPr>
          <p:cNvPr id="5" name="TextBox 4"/>
          <p:cNvSpPr txBox="1"/>
          <p:nvPr/>
        </p:nvSpPr>
        <p:spPr>
          <a:xfrm>
            <a:off x="1828801" y="228600"/>
            <a:ext cx="4038221" cy="523220"/>
          </a:xfrm>
          <a:prstGeom prst="rect">
            <a:avLst/>
          </a:prstGeom>
          <a:noFill/>
        </p:spPr>
        <p:txBody>
          <a:bodyPr wrap="none" rtlCol="0">
            <a:spAutoFit/>
          </a:bodyPr>
          <a:lstStyle/>
          <a:p>
            <a:r>
              <a:rPr lang="en-US" sz="2800" dirty="0">
                <a:solidFill>
                  <a:srgbClr val="0070C0"/>
                </a:solidFill>
                <a:latin typeface="Times New Roman" pitchFamily="18" charset="0"/>
                <a:cs typeface="Times New Roman" pitchFamily="18" charset="0"/>
              </a:rPr>
              <a:t> </a:t>
            </a:r>
            <a:r>
              <a:rPr lang="en-US" sz="2800" b="1" dirty="0">
                <a:solidFill>
                  <a:srgbClr val="FF0000"/>
                </a:solidFill>
                <a:latin typeface="Times New Roman" pitchFamily="18" charset="0"/>
                <a:cs typeface="Times New Roman" pitchFamily="18" charset="0"/>
              </a:rPr>
              <a:t>1.Percent polymorphism</a:t>
            </a:r>
          </a:p>
        </p:txBody>
      </p:sp>
      <p:sp>
        <p:nvSpPr>
          <p:cNvPr id="6" name="TextBox 5"/>
          <p:cNvSpPr txBox="1"/>
          <p:nvPr/>
        </p:nvSpPr>
        <p:spPr>
          <a:xfrm>
            <a:off x="1560286" y="926123"/>
            <a:ext cx="7686720" cy="430887"/>
          </a:xfrm>
          <a:prstGeom prst="rect">
            <a:avLst/>
          </a:prstGeom>
          <a:noFill/>
        </p:spPr>
        <p:txBody>
          <a:bodyPr wrap="none" rtlCol="0">
            <a:spAutoFit/>
          </a:bodyPr>
          <a:lstStyle/>
          <a:p>
            <a:r>
              <a:rPr lang="en-US" sz="2200" b="1" dirty="0">
                <a:solidFill>
                  <a:srgbClr val="B8089F"/>
                </a:solidFill>
                <a:latin typeface="Times New Roman" pitchFamily="18" charset="0"/>
                <a:cs typeface="Times New Roman" pitchFamily="18" charset="0"/>
              </a:rPr>
              <a:t>     List of SSR primers and polymorphic amplicons generated</a:t>
            </a:r>
            <a:r>
              <a:rPr lang="en-US" sz="2200" b="1" dirty="0">
                <a:latin typeface="Times New Roman" pitchFamily="18" charset="0"/>
                <a:cs typeface="Times New Roman" pitchFamily="18" charset="0"/>
              </a:rPr>
              <a:t>.</a:t>
            </a:r>
            <a:endParaRPr lang="en-US" sz="2200" dirty="0">
              <a:latin typeface="Times New Roman" pitchFamily="18" charset="0"/>
              <a:cs typeface="Times New Roman" pitchFamily="18" charset="0"/>
            </a:endParaRPr>
          </a:p>
        </p:txBody>
      </p:sp>
      <p:sp>
        <p:nvSpPr>
          <p:cNvPr id="8" name="TextBox 7"/>
          <p:cNvSpPr txBox="1"/>
          <p:nvPr/>
        </p:nvSpPr>
        <p:spPr>
          <a:xfrm>
            <a:off x="2133600" y="5127806"/>
            <a:ext cx="8686800" cy="1421992"/>
          </a:xfrm>
          <a:prstGeom prst="rect">
            <a:avLst/>
          </a:prstGeom>
          <a:noFill/>
        </p:spPr>
        <p:txBody>
          <a:bodyPr wrap="square" rtlCol="0">
            <a:spAutoFit/>
          </a:bodyPr>
          <a:lstStyle/>
          <a:p>
            <a:pPr>
              <a:lnSpc>
                <a:spcPct val="150000"/>
              </a:lnSpc>
              <a:buFont typeface="Wingdings" pitchFamily="2" charset="2"/>
              <a:buChar char="Ø"/>
            </a:pPr>
            <a:r>
              <a:rPr lang="en-US" sz="2000" b="1" dirty="0">
                <a:solidFill>
                  <a:schemeClr val="tx2">
                    <a:lumMod val="75000"/>
                  </a:schemeClr>
                </a:solidFill>
                <a:latin typeface="Times New Roman" pitchFamily="18" charset="0"/>
                <a:cs typeface="Times New Roman" pitchFamily="18" charset="0"/>
              </a:rPr>
              <a:t>Average number of amplicons per primer = 2</a:t>
            </a:r>
          </a:p>
          <a:p>
            <a:pPr>
              <a:lnSpc>
                <a:spcPct val="150000"/>
              </a:lnSpc>
              <a:buFont typeface="Wingdings" pitchFamily="2" charset="2"/>
              <a:buChar char="Ø"/>
            </a:pPr>
            <a:r>
              <a:rPr lang="en-US" sz="2000" b="1" dirty="0">
                <a:solidFill>
                  <a:schemeClr val="tx2">
                    <a:lumMod val="75000"/>
                  </a:schemeClr>
                </a:solidFill>
                <a:latin typeface="Times New Roman" pitchFamily="18" charset="0"/>
                <a:cs typeface="Times New Roman" pitchFamily="18" charset="0"/>
              </a:rPr>
              <a:t>Average number of polymorphic amplicons per primer = 1</a:t>
            </a:r>
          </a:p>
          <a:p>
            <a:pPr>
              <a:lnSpc>
                <a:spcPct val="150000"/>
              </a:lnSpc>
              <a:buFont typeface="Wingdings" pitchFamily="2" charset="2"/>
              <a:buChar char="Ø"/>
            </a:pPr>
            <a:r>
              <a:rPr lang="en-US" sz="2000" b="1" dirty="0">
                <a:solidFill>
                  <a:schemeClr val="tx2">
                    <a:lumMod val="75000"/>
                  </a:schemeClr>
                </a:solidFill>
                <a:latin typeface="Times New Roman" pitchFamily="18" charset="0"/>
                <a:cs typeface="Times New Roman" pitchFamily="18" charset="0"/>
              </a:rPr>
              <a:t>Total percent polymorphism by SSR marker = 43.2%</a:t>
            </a:r>
            <a:endParaRPr lang="en-US" sz="2000" dirty="0">
              <a:solidFill>
                <a:schemeClr val="tx2">
                  <a:lumMod val="75000"/>
                </a:schemeClr>
              </a:solidFill>
              <a:latin typeface="Times New Roman" pitchFamily="18" charset="0"/>
              <a:cs typeface="Times New Roman" pitchFamily="18" charset="0"/>
            </a:endParaRPr>
          </a:p>
        </p:txBody>
      </p:sp>
      <p:graphicFrame>
        <p:nvGraphicFramePr>
          <p:cNvPr id="9" name="Table 8">
            <a:extLst>
              <a:ext uri="{FF2B5EF4-FFF2-40B4-BE49-F238E27FC236}">
                <a16:creationId xmlns:a16="http://schemas.microsoft.com/office/drawing/2014/main" id="{22DBC148-68DB-13E0-AB95-D0CB81CC46CB}"/>
              </a:ext>
            </a:extLst>
          </p:cNvPr>
          <p:cNvGraphicFramePr>
            <a:graphicFrameLocks noGrp="1"/>
          </p:cNvGraphicFramePr>
          <p:nvPr>
            <p:extLst>
              <p:ext uri="{D42A27DB-BD31-4B8C-83A1-F6EECF244321}">
                <p14:modId xmlns:p14="http://schemas.microsoft.com/office/powerpoint/2010/main" val="3721128757"/>
              </p:ext>
            </p:extLst>
          </p:nvPr>
        </p:nvGraphicFramePr>
        <p:xfrm>
          <a:off x="2819401" y="1473835"/>
          <a:ext cx="5486400" cy="3012102"/>
        </p:xfrm>
        <a:graphic>
          <a:graphicData uri="http://schemas.openxmlformats.org/drawingml/2006/table">
            <a:tbl>
              <a:tblPr firstRow="1" firstCol="1" lastRow="1" lastCol="1" bandRow="1" bandCol="1">
                <a:tableStyleId>{E269D01E-BC32-4049-B463-5C60D7B0CCD2}</a:tableStyleId>
              </a:tblPr>
              <a:tblGrid>
                <a:gridCol w="960073">
                  <a:extLst>
                    <a:ext uri="{9D8B030D-6E8A-4147-A177-3AD203B41FA5}">
                      <a16:colId xmlns:a16="http://schemas.microsoft.com/office/drawing/2014/main" val="2400015244"/>
                    </a:ext>
                  </a:extLst>
                </a:gridCol>
                <a:gridCol w="1011494">
                  <a:extLst>
                    <a:ext uri="{9D8B030D-6E8A-4147-A177-3AD203B41FA5}">
                      <a16:colId xmlns:a16="http://schemas.microsoft.com/office/drawing/2014/main" val="2026639065"/>
                    </a:ext>
                  </a:extLst>
                </a:gridCol>
                <a:gridCol w="1052255">
                  <a:extLst>
                    <a:ext uri="{9D8B030D-6E8A-4147-A177-3AD203B41FA5}">
                      <a16:colId xmlns:a16="http://schemas.microsoft.com/office/drawing/2014/main" val="1191916471"/>
                    </a:ext>
                  </a:extLst>
                </a:gridCol>
                <a:gridCol w="1163250">
                  <a:extLst>
                    <a:ext uri="{9D8B030D-6E8A-4147-A177-3AD203B41FA5}">
                      <a16:colId xmlns:a16="http://schemas.microsoft.com/office/drawing/2014/main" val="1526690531"/>
                    </a:ext>
                  </a:extLst>
                </a:gridCol>
                <a:gridCol w="1299328">
                  <a:extLst>
                    <a:ext uri="{9D8B030D-6E8A-4147-A177-3AD203B41FA5}">
                      <a16:colId xmlns:a16="http://schemas.microsoft.com/office/drawing/2014/main" val="3836270425"/>
                    </a:ext>
                  </a:extLst>
                </a:gridCol>
              </a:tblGrid>
              <a:tr h="1156120">
                <a:tc>
                  <a:txBody>
                    <a:bodyPr/>
                    <a:lstStyle/>
                    <a:p>
                      <a:pPr marL="231140" marR="225425" algn="ctr">
                        <a:spcAft>
                          <a:spcPts val="0"/>
                        </a:spcAft>
                      </a:pPr>
                      <a:r>
                        <a:rPr lang="en-US" sz="1400">
                          <a:effectLst/>
                        </a:rPr>
                        <a:t>Sr</a:t>
                      </a:r>
                      <a:r>
                        <a:rPr lang="en-US" sz="1400" spc="-5">
                          <a:effectLst/>
                        </a:rPr>
                        <a:t> </a:t>
                      </a:r>
                      <a:r>
                        <a:rPr lang="en-US" sz="1400">
                          <a:effectLst/>
                        </a:rPr>
                        <a:t>No.</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338455" marR="223520" indent="-99695" algn="l">
                        <a:lnSpc>
                          <a:spcPct val="150000"/>
                        </a:lnSpc>
                        <a:spcAft>
                          <a:spcPts val="0"/>
                        </a:spcAft>
                      </a:pPr>
                      <a:r>
                        <a:rPr lang="en-US" sz="1400" dirty="0">
                          <a:effectLst/>
                        </a:rPr>
                        <a:t>Primer</a:t>
                      </a:r>
                      <a:r>
                        <a:rPr lang="en-US" sz="1400" spc="-335" dirty="0">
                          <a:effectLst/>
                        </a:rPr>
                        <a:t> </a:t>
                      </a:r>
                      <a:r>
                        <a:rPr lang="en-US" sz="1400" dirty="0">
                          <a:effectLst/>
                        </a:rPr>
                        <a:t>code</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146050" marR="78105" indent="-52070" algn="l">
                        <a:lnSpc>
                          <a:spcPct val="150000"/>
                        </a:lnSpc>
                        <a:spcAft>
                          <a:spcPts val="0"/>
                        </a:spcAft>
                      </a:pPr>
                      <a:r>
                        <a:rPr lang="en-US" sz="1400" dirty="0">
                          <a:effectLst/>
                        </a:rPr>
                        <a:t>Total no. of</a:t>
                      </a:r>
                      <a:r>
                        <a:rPr lang="en-US" sz="1400" spc="-335" dirty="0">
                          <a:effectLst/>
                        </a:rPr>
                        <a:t> </a:t>
                      </a:r>
                      <a:r>
                        <a:rPr lang="en-US" sz="1400" dirty="0">
                          <a:effectLst/>
                        </a:rPr>
                        <a:t>amplicons</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99060" marR="91440" indent="-635" algn="ctr">
                        <a:lnSpc>
                          <a:spcPct val="150000"/>
                        </a:lnSpc>
                        <a:spcAft>
                          <a:spcPts val="0"/>
                        </a:spcAft>
                      </a:pPr>
                      <a:r>
                        <a:rPr lang="en-US" sz="1400">
                          <a:effectLst/>
                        </a:rPr>
                        <a:t>Total mo. of</a:t>
                      </a:r>
                      <a:r>
                        <a:rPr lang="en-US" sz="1400" spc="5">
                          <a:effectLst/>
                        </a:rPr>
                        <a:t> </a:t>
                      </a:r>
                      <a:r>
                        <a:rPr lang="en-US" sz="1400">
                          <a:effectLst/>
                        </a:rPr>
                        <a:t>Polymorphic</a:t>
                      </a:r>
                      <a:r>
                        <a:rPr lang="en-US" sz="1400" spc="-335">
                          <a:effectLst/>
                        </a:rPr>
                        <a:t> </a:t>
                      </a:r>
                      <a:r>
                        <a:rPr lang="en-US" sz="1400">
                          <a:effectLst/>
                        </a:rPr>
                        <a:t>amplicons</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103505" marR="86360" indent="261620" algn="l">
                        <a:lnSpc>
                          <a:spcPct val="150000"/>
                        </a:lnSpc>
                        <a:spcAft>
                          <a:spcPts val="0"/>
                        </a:spcAft>
                      </a:pPr>
                      <a:r>
                        <a:rPr lang="en-US" sz="1400">
                          <a:effectLst/>
                        </a:rPr>
                        <a:t>Percent</a:t>
                      </a:r>
                      <a:r>
                        <a:rPr lang="en-US" sz="1400" spc="5">
                          <a:effectLst/>
                        </a:rPr>
                        <a:t> </a:t>
                      </a:r>
                      <a:r>
                        <a:rPr lang="en-US" sz="1400">
                          <a:effectLst/>
                        </a:rPr>
                        <a:t>polymorphism</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957294606"/>
                  </a:ext>
                </a:extLst>
              </a:tr>
              <a:tr h="380911">
                <a:tc>
                  <a:txBody>
                    <a:bodyPr/>
                    <a:lstStyle/>
                    <a:p>
                      <a:pPr marL="231140" marR="224155" algn="ctr">
                        <a:spcAft>
                          <a:spcPts val="0"/>
                        </a:spcAft>
                      </a:pPr>
                      <a:r>
                        <a:rPr lang="en-US" sz="1400">
                          <a:effectLst/>
                        </a:rPr>
                        <a:t>1.</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217805" algn="l"/>
                      <a:r>
                        <a:rPr lang="en-US" sz="1400">
                          <a:effectLst/>
                        </a:rPr>
                        <a:t>Satt</a:t>
                      </a:r>
                      <a:r>
                        <a:rPr lang="en-US" sz="1400" spc="-5">
                          <a:effectLst/>
                        </a:rPr>
                        <a:t> </a:t>
                      </a:r>
                      <a:r>
                        <a:rPr lang="en-US" sz="1400">
                          <a:effectLst/>
                        </a:rPr>
                        <a:t>211</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5715" algn="ctr"/>
                      <a:r>
                        <a:rPr lang="en-US" sz="1400" dirty="0">
                          <a:effectLst/>
                        </a:rPr>
                        <a:t>2</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544195" algn="l"/>
                      <a:r>
                        <a:rPr lang="en-US" sz="1400" dirty="0">
                          <a:effectLst/>
                        </a:rPr>
                        <a:t>2</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370205" marR="364490" algn="ctr">
                        <a:spcAft>
                          <a:spcPts val="0"/>
                        </a:spcAft>
                      </a:pPr>
                      <a:r>
                        <a:rPr lang="en-US" sz="1400" dirty="0">
                          <a:effectLst/>
                        </a:rPr>
                        <a:t>100%</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954212336"/>
                  </a:ext>
                </a:extLst>
              </a:tr>
              <a:tr h="418134">
                <a:tc>
                  <a:txBody>
                    <a:bodyPr/>
                    <a:lstStyle/>
                    <a:p>
                      <a:pPr marL="231140" marR="224155" algn="ctr">
                        <a:spcAft>
                          <a:spcPts val="0"/>
                        </a:spcAft>
                      </a:pPr>
                      <a:r>
                        <a:rPr lang="en-US" sz="1400">
                          <a:effectLst/>
                        </a:rPr>
                        <a:t>2.</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217805" algn="l"/>
                      <a:r>
                        <a:rPr lang="en-US" sz="1400">
                          <a:effectLst/>
                        </a:rPr>
                        <a:t>Satt</a:t>
                      </a:r>
                      <a:r>
                        <a:rPr lang="en-US" sz="1400" spc="-5">
                          <a:effectLst/>
                        </a:rPr>
                        <a:t> </a:t>
                      </a:r>
                      <a:r>
                        <a:rPr lang="en-US" sz="1400">
                          <a:effectLst/>
                        </a:rPr>
                        <a:t>365</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5715" algn="ctr"/>
                      <a:r>
                        <a:rPr lang="en-US" sz="1400" dirty="0">
                          <a:effectLst/>
                        </a:rPr>
                        <a:t>3</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544195" algn="l"/>
                      <a:r>
                        <a:rPr lang="en-US" sz="1400" dirty="0">
                          <a:effectLst/>
                        </a:rPr>
                        <a:t>1</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370205" marR="364490" algn="ctr">
                        <a:spcAft>
                          <a:spcPts val="0"/>
                        </a:spcAft>
                      </a:pPr>
                      <a:r>
                        <a:rPr lang="en-US" sz="1400" dirty="0">
                          <a:effectLst/>
                        </a:rPr>
                        <a:t>25%</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783513704"/>
                  </a:ext>
                </a:extLst>
              </a:tr>
              <a:tr h="380911">
                <a:tc>
                  <a:txBody>
                    <a:bodyPr/>
                    <a:lstStyle/>
                    <a:p>
                      <a:pPr marL="231140" marR="224155" algn="ctr">
                        <a:spcAft>
                          <a:spcPts val="0"/>
                        </a:spcAft>
                      </a:pPr>
                      <a:r>
                        <a:rPr lang="en-US" sz="1400">
                          <a:effectLst/>
                        </a:rPr>
                        <a:t>3.</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217805" algn="l"/>
                      <a:r>
                        <a:rPr lang="en-US" sz="1400" dirty="0" err="1">
                          <a:effectLst/>
                        </a:rPr>
                        <a:t>Satt</a:t>
                      </a:r>
                      <a:r>
                        <a:rPr lang="en-US" sz="1400" spc="-5" dirty="0">
                          <a:effectLst/>
                        </a:rPr>
                        <a:t> </a:t>
                      </a:r>
                      <a:r>
                        <a:rPr lang="en-US" sz="1400" dirty="0">
                          <a:effectLst/>
                        </a:rPr>
                        <a:t>338</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5715" algn="ctr"/>
                      <a:r>
                        <a:rPr lang="en-IN" sz="1100" dirty="0">
                          <a:effectLst/>
                        </a:rPr>
                        <a:t>2</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544195" algn="l"/>
                      <a:r>
                        <a:rPr lang="en-IN" sz="1100" dirty="0">
                          <a:effectLst/>
                        </a:rPr>
                        <a:t>1</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370205" marR="363220" algn="ctr">
                        <a:spcAft>
                          <a:spcPts val="0"/>
                        </a:spcAft>
                      </a:pPr>
                      <a:r>
                        <a:rPr lang="en-US" sz="1400" dirty="0">
                          <a:effectLst/>
                        </a:rPr>
                        <a:t>50%</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796791752"/>
                  </a:ext>
                </a:extLst>
              </a:tr>
              <a:tr h="380911">
                <a:tc>
                  <a:txBody>
                    <a:bodyPr/>
                    <a:lstStyle/>
                    <a:p>
                      <a:pPr marL="231140" marR="224155" algn="ctr">
                        <a:spcAft>
                          <a:spcPts val="0"/>
                        </a:spcAft>
                      </a:pPr>
                      <a:r>
                        <a:rPr lang="en-US" sz="1400">
                          <a:effectLst/>
                        </a:rPr>
                        <a:t>4.</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217805" algn="l"/>
                      <a:r>
                        <a:rPr lang="en-US" sz="1400">
                          <a:effectLst/>
                        </a:rPr>
                        <a:t>Satt</a:t>
                      </a:r>
                      <a:r>
                        <a:rPr lang="en-US" sz="1400" spc="-5">
                          <a:effectLst/>
                        </a:rPr>
                        <a:t> </a:t>
                      </a:r>
                      <a:r>
                        <a:rPr lang="en-US" sz="1400">
                          <a:effectLst/>
                        </a:rPr>
                        <a:t>266</a:t>
                      </a:r>
                      <a:endParaRPr lang="en-IN" sz="1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5715" algn="ctr"/>
                      <a:r>
                        <a:rPr lang="en-IN" sz="1100" dirty="0">
                          <a:effectLst/>
                        </a:rPr>
                        <a:t>1</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544195" algn="l"/>
                      <a:r>
                        <a:rPr lang="en-US" sz="1400" dirty="0">
                          <a:effectLst/>
                        </a:rPr>
                        <a:t>0</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370205" marR="364490" algn="ctr">
                        <a:spcAft>
                          <a:spcPts val="0"/>
                        </a:spcAft>
                      </a:pPr>
                      <a:r>
                        <a:rPr lang="en-US" sz="1400" dirty="0">
                          <a:effectLst/>
                        </a:rPr>
                        <a:t>0%</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642308454"/>
                  </a:ext>
                </a:extLst>
              </a:tr>
              <a:tr h="295115">
                <a:tc gridSpan="2">
                  <a:txBody>
                    <a:bodyPr/>
                    <a:lstStyle/>
                    <a:p>
                      <a:pPr marL="782955" marR="776605" algn="ctr">
                        <a:spcAft>
                          <a:spcPts val="0"/>
                        </a:spcAft>
                      </a:pPr>
                      <a:r>
                        <a:rPr lang="en-US" sz="1400" dirty="0">
                          <a:effectLst/>
                        </a:rPr>
                        <a:t>Total</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hMerge="1">
                  <a:txBody>
                    <a:bodyPr/>
                    <a:lstStyle/>
                    <a:p>
                      <a:endParaRPr lang="en-IN"/>
                    </a:p>
                  </a:txBody>
                  <a:tcPr/>
                </a:tc>
                <a:tc>
                  <a:txBody>
                    <a:bodyPr/>
                    <a:lstStyle/>
                    <a:p>
                      <a:pPr marL="431165" marR="424180" algn="ctr">
                        <a:spcAft>
                          <a:spcPts val="0"/>
                        </a:spcAft>
                      </a:pPr>
                      <a:r>
                        <a:rPr lang="en-US" sz="1400" dirty="0">
                          <a:effectLst/>
                        </a:rPr>
                        <a:t>8</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544195" algn="l"/>
                      <a:r>
                        <a:rPr lang="en-US" sz="1400" dirty="0">
                          <a:effectLst/>
                        </a:rPr>
                        <a:t>4</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370205" marR="364490" algn="ctr">
                        <a:spcAft>
                          <a:spcPts val="0"/>
                        </a:spcAft>
                      </a:pPr>
                      <a:r>
                        <a:rPr lang="en-US" sz="1400" dirty="0">
                          <a:effectLst/>
                        </a:rPr>
                        <a:t>43.2%</a:t>
                      </a:r>
                      <a:endParaRPr lang="en-IN" sz="1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819785975"/>
                  </a:ext>
                </a:extLst>
              </a:tr>
            </a:tbl>
          </a:graphicData>
        </a:graphic>
      </p:graphicFrame>
      <p:sp>
        <p:nvSpPr>
          <p:cNvPr id="10" name="Rectangle 1">
            <a:extLst>
              <a:ext uri="{FF2B5EF4-FFF2-40B4-BE49-F238E27FC236}">
                <a16:creationId xmlns:a16="http://schemas.microsoft.com/office/drawing/2014/main" id="{3C3454EA-57F4-7CCE-2470-F97C48A45FA0}"/>
              </a:ext>
            </a:extLst>
          </p:cNvPr>
          <p:cNvSpPr>
            <a:spLocks noChangeArrowheads="1"/>
          </p:cNvSpPr>
          <p:nvPr/>
        </p:nvSpPr>
        <p:spPr bwMode="auto">
          <a:xfrm>
            <a:off x="2819084" y="151792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32536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1905000" y="2156890"/>
          <a:ext cx="4114800" cy="4396311"/>
        </p:xfrm>
        <a:graphic>
          <a:graphicData uri="http://schemas.openxmlformats.org/drawingml/2006/table">
            <a:tbl>
              <a:tblPr firstRow="1" bandRow="1">
                <a:tableStyleId>{2D5ABB26-0587-4C30-8999-92F81FD0307C}</a:tableStyleId>
              </a:tblPr>
              <a:tblGrid>
                <a:gridCol w="1991067">
                  <a:extLst>
                    <a:ext uri="{9D8B030D-6E8A-4147-A177-3AD203B41FA5}">
                      <a16:colId xmlns:a16="http://schemas.microsoft.com/office/drawing/2014/main" val="20000"/>
                    </a:ext>
                  </a:extLst>
                </a:gridCol>
                <a:gridCol w="2123733">
                  <a:extLst>
                    <a:ext uri="{9D8B030D-6E8A-4147-A177-3AD203B41FA5}">
                      <a16:colId xmlns:a16="http://schemas.microsoft.com/office/drawing/2014/main" val="20001"/>
                    </a:ext>
                  </a:extLst>
                </a:gridCol>
              </a:tblGrid>
              <a:tr h="420122">
                <a:tc>
                  <a:txBody>
                    <a:bodyPr/>
                    <a:lstStyle/>
                    <a:p>
                      <a:pPr marL="635" algn="ctr">
                        <a:lnSpc>
                          <a:spcPct val="100000"/>
                        </a:lnSpc>
                        <a:spcBef>
                          <a:spcPts val="850"/>
                        </a:spcBef>
                      </a:pPr>
                      <a:r>
                        <a:rPr sz="2400" spc="-5" dirty="0">
                          <a:solidFill>
                            <a:schemeClr val="tx2">
                              <a:lumMod val="75000"/>
                            </a:schemeClr>
                          </a:solidFill>
                          <a:latin typeface="Times New Roman"/>
                          <a:cs typeface="Times New Roman"/>
                        </a:rPr>
                        <a:t>Kingdom</a:t>
                      </a:r>
                      <a:endParaRPr sz="2400">
                        <a:solidFill>
                          <a:schemeClr val="tx2">
                            <a:lumMod val="75000"/>
                          </a:schemeClr>
                        </a:solidFill>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850"/>
                        </a:spcBef>
                      </a:pPr>
                      <a:r>
                        <a:rPr sz="2400" spc="-5" dirty="0">
                          <a:solidFill>
                            <a:schemeClr val="tx2">
                              <a:lumMod val="75000"/>
                            </a:schemeClr>
                          </a:solidFill>
                          <a:latin typeface="Times New Roman"/>
                          <a:cs typeface="Times New Roman"/>
                        </a:rPr>
                        <a:t>Plantae</a:t>
                      </a:r>
                      <a:endParaRPr sz="2400">
                        <a:solidFill>
                          <a:schemeClr val="tx2">
                            <a:lumMod val="75000"/>
                          </a:schemeClr>
                        </a:solidFill>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24460">
                <a:tc>
                  <a:txBody>
                    <a:bodyPr/>
                    <a:lstStyle/>
                    <a:p>
                      <a:pPr algn="ctr">
                        <a:lnSpc>
                          <a:spcPct val="100000"/>
                        </a:lnSpc>
                        <a:spcBef>
                          <a:spcPts val="850"/>
                        </a:spcBef>
                      </a:pPr>
                      <a:r>
                        <a:rPr sz="2400" spc="-5" dirty="0">
                          <a:solidFill>
                            <a:schemeClr val="tx2">
                              <a:lumMod val="75000"/>
                            </a:schemeClr>
                          </a:solidFill>
                          <a:latin typeface="Times New Roman"/>
                          <a:cs typeface="Times New Roman"/>
                        </a:rPr>
                        <a:t>Division</a:t>
                      </a:r>
                      <a:endParaRPr sz="2400">
                        <a:solidFill>
                          <a:schemeClr val="tx2">
                            <a:lumMod val="75000"/>
                          </a:schemeClr>
                        </a:solidFill>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850"/>
                        </a:spcBef>
                      </a:pPr>
                      <a:r>
                        <a:rPr sz="2400" spc="-10" dirty="0">
                          <a:solidFill>
                            <a:schemeClr val="tx2">
                              <a:lumMod val="75000"/>
                            </a:schemeClr>
                          </a:solidFill>
                          <a:latin typeface="Times New Roman"/>
                          <a:cs typeface="Times New Roman"/>
                        </a:rPr>
                        <a:t>Magnoliophyta</a:t>
                      </a:r>
                      <a:endParaRPr sz="2400">
                        <a:solidFill>
                          <a:schemeClr val="tx2">
                            <a:lumMod val="75000"/>
                          </a:schemeClr>
                        </a:solidFill>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624460">
                <a:tc>
                  <a:txBody>
                    <a:bodyPr/>
                    <a:lstStyle/>
                    <a:p>
                      <a:pPr marL="635" algn="ctr">
                        <a:lnSpc>
                          <a:spcPct val="100000"/>
                        </a:lnSpc>
                        <a:spcBef>
                          <a:spcPts val="850"/>
                        </a:spcBef>
                      </a:pPr>
                      <a:r>
                        <a:rPr sz="2400" spc="-5" dirty="0">
                          <a:solidFill>
                            <a:schemeClr val="tx2">
                              <a:lumMod val="75000"/>
                            </a:schemeClr>
                          </a:solidFill>
                          <a:latin typeface="Times New Roman"/>
                          <a:cs typeface="Times New Roman"/>
                        </a:rPr>
                        <a:t>Class</a:t>
                      </a:r>
                      <a:endParaRPr sz="2400">
                        <a:solidFill>
                          <a:schemeClr val="tx2">
                            <a:lumMod val="75000"/>
                          </a:schemeClr>
                        </a:solidFill>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850"/>
                        </a:spcBef>
                      </a:pPr>
                      <a:r>
                        <a:rPr sz="2400" spc="-5" dirty="0">
                          <a:solidFill>
                            <a:schemeClr val="tx2">
                              <a:lumMod val="75000"/>
                            </a:schemeClr>
                          </a:solidFill>
                          <a:latin typeface="Times New Roman"/>
                          <a:cs typeface="Times New Roman"/>
                        </a:rPr>
                        <a:t>Magnoliopsida</a:t>
                      </a:r>
                      <a:endParaRPr sz="2400">
                        <a:solidFill>
                          <a:schemeClr val="tx2">
                            <a:lumMod val="75000"/>
                          </a:schemeClr>
                        </a:solidFill>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20122">
                <a:tc>
                  <a:txBody>
                    <a:bodyPr/>
                    <a:lstStyle/>
                    <a:p>
                      <a:pPr algn="ctr">
                        <a:lnSpc>
                          <a:spcPct val="100000"/>
                        </a:lnSpc>
                        <a:spcBef>
                          <a:spcPts val="850"/>
                        </a:spcBef>
                      </a:pPr>
                      <a:r>
                        <a:rPr sz="2400" spc="-5" dirty="0">
                          <a:solidFill>
                            <a:schemeClr val="tx2">
                              <a:lumMod val="75000"/>
                            </a:schemeClr>
                          </a:solidFill>
                          <a:latin typeface="Times New Roman"/>
                          <a:cs typeface="Times New Roman"/>
                        </a:rPr>
                        <a:t>Order</a:t>
                      </a:r>
                      <a:endParaRPr sz="2400">
                        <a:solidFill>
                          <a:schemeClr val="tx2">
                            <a:lumMod val="75000"/>
                          </a:schemeClr>
                        </a:solidFill>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810" algn="ctr">
                        <a:lnSpc>
                          <a:spcPct val="100000"/>
                        </a:lnSpc>
                        <a:spcBef>
                          <a:spcPts val="850"/>
                        </a:spcBef>
                      </a:pPr>
                      <a:r>
                        <a:rPr sz="2400" spc="-10" dirty="0">
                          <a:solidFill>
                            <a:schemeClr val="tx2">
                              <a:lumMod val="75000"/>
                            </a:schemeClr>
                          </a:solidFill>
                          <a:latin typeface="Times New Roman"/>
                          <a:cs typeface="Times New Roman"/>
                        </a:rPr>
                        <a:t>Fabales</a:t>
                      </a:r>
                      <a:endParaRPr sz="2400">
                        <a:solidFill>
                          <a:schemeClr val="tx2">
                            <a:lumMod val="75000"/>
                          </a:schemeClr>
                        </a:solidFill>
                        <a:latin typeface="Times New Roman"/>
                        <a:cs typeface="Times New Roman"/>
                      </a:endParaRPr>
                    </a:p>
                  </a:txBody>
                  <a:tcPr marL="0" marR="0" marT="1079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20686">
                <a:tc>
                  <a:txBody>
                    <a:bodyPr/>
                    <a:lstStyle/>
                    <a:p>
                      <a:pPr marL="6350" algn="ctr">
                        <a:lnSpc>
                          <a:spcPct val="100000"/>
                        </a:lnSpc>
                        <a:spcBef>
                          <a:spcPts val="855"/>
                        </a:spcBef>
                      </a:pPr>
                      <a:r>
                        <a:rPr sz="2400" spc="-5" dirty="0">
                          <a:solidFill>
                            <a:schemeClr val="tx2">
                              <a:lumMod val="75000"/>
                            </a:schemeClr>
                          </a:solidFill>
                          <a:latin typeface="Times New Roman"/>
                          <a:cs typeface="Times New Roman"/>
                        </a:rPr>
                        <a:t>Family</a:t>
                      </a:r>
                      <a:endParaRPr sz="2400">
                        <a:solidFill>
                          <a:schemeClr val="tx2">
                            <a:lumMod val="75000"/>
                          </a:schemeClr>
                        </a:solidFill>
                        <a:latin typeface="Times New Roman"/>
                        <a:cs typeface="Times New Roman"/>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855"/>
                        </a:spcBef>
                      </a:pPr>
                      <a:r>
                        <a:rPr sz="2400" spc="-10" dirty="0">
                          <a:solidFill>
                            <a:schemeClr val="tx2">
                              <a:lumMod val="75000"/>
                            </a:schemeClr>
                          </a:solidFill>
                          <a:latin typeface="Times New Roman"/>
                          <a:cs typeface="Times New Roman"/>
                        </a:rPr>
                        <a:t>Fabaceae</a:t>
                      </a:r>
                      <a:endParaRPr sz="2400">
                        <a:solidFill>
                          <a:schemeClr val="tx2">
                            <a:lumMod val="75000"/>
                          </a:schemeClr>
                        </a:solidFill>
                        <a:latin typeface="Times New Roman"/>
                        <a:cs typeface="Times New Roman"/>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20686">
                <a:tc>
                  <a:txBody>
                    <a:bodyPr/>
                    <a:lstStyle/>
                    <a:p>
                      <a:pPr marL="635" algn="ctr">
                        <a:lnSpc>
                          <a:spcPct val="100000"/>
                        </a:lnSpc>
                        <a:spcBef>
                          <a:spcPts val="855"/>
                        </a:spcBef>
                      </a:pPr>
                      <a:r>
                        <a:rPr sz="2400" spc="-5" dirty="0">
                          <a:solidFill>
                            <a:schemeClr val="tx2">
                              <a:lumMod val="75000"/>
                            </a:schemeClr>
                          </a:solidFill>
                          <a:latin typeface="Times New Roman"/>
                          <a:cs typeface="Times New Roman"/>
                        </a:rPr>
                        <a:t>Genus</a:t>
                      </a:r>
                      <a:endParaRPr sz="2400">
                        <a:solidFill>
                          <a:schemeClr val="tx2">
                            <a:lumMod val="75000"/>
                          </a:schemeClr>
                        </a:solidFill>
                        <a:latin typeface="Times New Roman"/>
                        <a:cs typeface="Times New Roman"/>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855"/>
                        </a:spcBef>
                      </a:pPr>
                      <a:r>
                        <a:rPr sz="2400" i="1" spc="-5">
                          <a:solidFill>
                            <a:schemeClr val="tx2">
                              <a:lumMod val="75000"/>
                            </a:schemeClr>
                          </a:solidFill>
                          <a:latin typeface="Times New Roman"/>
                          <a:cs typeface="Times New Roman"/>
                        </a:rPr>
                        <a:t>Glycine</a:t>
                      </a:r>
                      <a:endParaRPr sz="2400">
                        <a:solidFill>
                          <a:schemeClr val="tx2">
                            <a:lumMod val="75000"/>
                          </a:schemeClr>
                        </a:solidFill>
                        <a:latin typeface="Times New Roman"/>
                        <a:cs typeface="Times New Roman"/>
                      </a:endParaRPr>
                    </a:p>
                  </a:txBody>
                  <a:tcPr marL="0" marR="0" marT="10858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r h="625404">
                <a:tc>
                  <a:txBody>
                    <a:bodyPr/>
                    <a:lstStyle/>
                    <a:p>
                      <a:pPr marL="1270" algn="ctr">
                        <a:lnSpc>
                          <a:spcPct val="100000"/>
                        </a:lnSpc>
                        <a:spcBef>
                          <a:spcPts val="860"/>
                        </a:spcBef>
                      </a:pPr>
                      <a:r>
                        <a:rPr sz="2400" spc="-5" dirty="0">
                          <a:solidFill>
                            <a:schemeClr val="tx2">
                              <a:lumMod val="75000"/>
                            </a:schemeClr>
                          </a:solidFill>
                          <a:latin typeface="Times New Roman"/>
                          <a:cs typeface="Times New Roman"/>
                        </a:rPr>
                        <a:t>Species</a:t>
                      </a:r>
                      <a:endParaRPr sz="2400">
                        <a:solidFill>
                          <a:schemeClr val="tx2">
                            <a:lumMod val="75000"/>
                          </a:schemeClr>
                        </a:solidFill>
                        <a:latin typeface="Times New Roman"/>
                        <a:cs typeface="Times New Roman"/>
                      </a:endParaRPr>
                    </a:p>
                  </a:txBody>
                  <a:tcPr marL="0" marR="0" marT="109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175" algn="ctr">
                        <a:lnSpc>
                          <a:spcPct val="100000"/>
                        </a:lnSpc>
                        <a:spcBef>
                          <a:spcPts val="860"/>
                        </a:spcBef>
                      </a:pPr>
                      <a:r>
                        <a:rPr sz="2400" i="1" spc="-5">
                          <a:solidFill>
                            <a:schemeClr val="tx2">
                              <a:lumMod val="75000"/>
                            </a:schemeClr>
                          </a:solidFill>
                          <a:latin typeface="Times New Roman"/>
                          <a:cs typeface="Times New Roman"/>
                        </a:rPr>
                        <a:t>Glycine</a:t>
                      </a:r>
                      <a:r>
                        <a:rPr sz="2400" i="1" spc="-20" dirty="0">
                          <a:solidFill>
                            <a:schemeClr val="tx2">
                              <a:lumMod val="75000"/>
                            </a:schemeClr>
                          </a:solidFill>
                          <a:latin typeface="Times New Roman"/>
                          <a:cs typeface="Times New Roman"/>
                        </a:rPr>
                        <a:t> </a:t>
                      </a:r>
                      <a:r>
                        <a:rPr sz="2400" i="1" spc="-5" dirty="0">
                          <a:solidFill>
                            <a:schemeClr val="tx2">
                              <a:lumMod val="75000"/>
                            </a:schemeClr>
                          </a:solidFill>
                          <a:latin typeface="Times New Roman"/>
                          <a:cs typeface="Times New Roman"/>
                        </a:rPr>
                        <a:t>max</a:t>
                      </a:r>
                      <a:endParaRPr sz="2400" dirty="0">
                        <a:solidFill>
                          <a:schemeClr val="tx2">
                            <a:lumMod val="75000"/>
                          </a:schemeClr>
                        </a:solidFill>
                        <a:latin typeface="Times New Roman"/>
                        <a:cs typeface="Times New Roman"/>
                      </a:endParaRPr>
                    </a:p>
                  </a:txBody>
                  <a:tcPr marL="0" marR="0" marT="1092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r h="625877">
                <a:tc>
                  <a:txBody>
                    <a:bodyPr/>
                    <a:lstStyle/>
                    <a:p>
                      <a:pPr marL="74930" algn="ctr">
                        <a:lnSpc>
                          <a:spcPct val="100000"/>
                        </a:lnSpc>
                        <a:spcBef>
                          <a:spcPts val="865"/>
                        </a:spcBef>
                      </a:pPr>
                      <a:r>
                        <a:rPr sz="2400" spc="-5" dirty="0">
                          <a:solidFill>
                            <a:schemeClr val="tx2">
                              <a:lumMod val="75000"/>
                            </a:schemeClr>
                          </a:solidFill>
                          <a:latin typeface="Times New Roman"/>
                          <a:cs typeface="Times New Roman"/>
                        </a:rPr>
                        <a:t>Botanical</a:t>
                      </a:r>
                      <a:r>
                        <a:rPr sz="2400" spc="-30" dirty="0">
                          <a:solidFill>
                            <a:schemeClr val="tx2">
                              <a:lumMod val="75000"/>
                            </a:schemeClr>
                          </a:solidFill>
                          <a:latin typeface="Times New Roman"/>
                          <a:cs typeface="Times New Roman"/>
                        </a:rPr>
                        <a:t> </a:t>
                      </a:r>
                      <a:r>
                        <a:rPr sz="2400" spc="-5" dirty="0">
                          <a:solidFill>
                            <a:schemeClr val="tx2">
                              <a:lumMod val="75000"/>
                            </a:schemeClr>
                          </a:solidFill>
                          <a:latin typeface="Times New Roman"/>
                          <a:cs typeface="Times New Roman"/>
                        </a:rPr>
                        <a:t>name</a:t>
                      </a:r>
                      <a:endParaRPr sz="2400">
                        <a:solidFill>
                          <a:schemeClr val="tx2">
                            <a:lumMod val="75000"/>
                          </a:schemeClr>
                        </a:solidFill>
                        <a:latin typeface="Times New Roman"/>
                        <a:cs typeface="Times New Roman"/>
                      </a:endParaRPr>
                    </a:p>
                  </a:txBody>
                  <a:tcPr marL="0" marR="0" marT="1098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0" algn="ctr">
                        <a:lnSpc>
                          <a:spcPct val="100000"/>
                        </a:lnSpc>
                        <a:spcBef>
                          <a:spcPts val="865"/>
                        </a:spcBef>
                      </a:pPr>
                      <a:r>
                        <a:rPr sz="2400" i="1" spc="-5">
                          <a:solidFill>
                            <a:schemeClr val="tx2">
                              <a:lumMod val="75000"/>
                            </a:schemeClr>
                          </a:solidFill>
                          <a:latin typeface="Times New Roman"/>
                          <a:cs typeface="Times New Roman"/>
                        </a:rPr>
                        <a:t>Glycine</a:t>
                      </a:r>
                      <a:r>
                        <a:rPr sz="2400" i="1" spc="-35" dirty="0">
                          <a:solidFill>
                            <a:schemeClr val="tx2">
                              <a:lumMod val="75000"/>
                            </a:schemeClr>
                          </a:solidFill>
                          <a:latin typeface="Times New Roman"/>
                          <a:cs typeface="Times New Roman"/>
                        </a:rPr>
                        <a:t> </a:t>
                      </a:r>
                      <a:r>
                        <a:rPr sz="2400" i="1" spc="-5" dirty="0">
                          <a:solidFill>
                            <a:schemeClr val="tx2">
                              <a:lumMod val="75000"/>
                            </a:schemeClr>
                          </a:solidFill>
                          <a:latin typeface="Times New Roman"/>
                          <a:cs typeface="Times New Roman"/>
                        </a:rPr>
                        <a:t>max.</a:t>
                      </a:r>
                      <a:r>
                        <a:rPr sz="2400" spc="-5" dirty="0">
                          <a:solidFill>
                            <a:schemeClr val="tx2">
                              <a:lumMod val="75000"/>
                            </a:schemeClr>
                          </a:solidFill>
                          <a:latin typeface="Times New Roman"/>
                          <a:cs typeface="Times New Roman"/>
                        </a:rPr>
                        <a:t>L</a:t>
                      </a:r>
                      <a:endParaRPr sz="2400" dirty="0">
                        <a:solidFill>
                          <a:schemeClr val="tx2">
                            <a:lumMod val="75000"/>
                          </a:schemeClr>
                        </a:solidFill>
                        <a:latin typeface="Times New Roman"/>
                        <a:cs typeface="Times New Roman"/>
                      </a:endParaRPr>
                    </a:p>
                  </a:txBody>
                  <a:tcPr marL="0" marR="0" marT="10985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7"/>
                  </a:ext>
                </a:extLst>
              </a:tr>
            </a:tbl>
          </a:graphicData>
        </a:graphic>
      </p:graphicFrame>
      <p:sp>
        <p:nvSpPr>
          <p:cNvPr id="5" name="object 5"/>
          <p:cNvSpPr txBox="1"/>
          <p:nvPr/>
        </p:nvSpPr>
        <p:spPr>
          <a:xfrm>
            <a:off x="7162800" y="5562601"/>
            <a:ext cx="2590800" cy="319959"/>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vert="horz" wrap="square" lIns="0" tIns="12065" rIns="0" bIns="0" rtlCol="0">
            <a:spAutoFit/>
          </a:bodyPr>
          <a:lstStyle/>
          <a:p>
            <a:pPr marL="12700" algn="ctr">
              <a:spcBef>
                <a:spcPts val="95"/>
              </a:spcBef>
            </a:pPr>
            <a:r>
              <a:rPr sz="2000" b="1" i="1" spc="30">
                <a:solidFill>
                  <a:srgbClr val="A82890"/>
                </a:solidFill>
                <a:latin typeface="Times New Roman" pitchFamily="18" charset="0"/>
                <a:cs typeface="Times New Roman" pitchFamily="18" charset="0"/>
              </a:rPr>
              <a:t>Glycine</a:t>
            </a:r>
            <a:r>
              <a:rPr sz="2000" b="1" i="1" spc="30" dirty="0">
                <a:solidFill>
                  <a:srgbClr val="A82890"/>
                </a:solidFill>
                <a:latin typeface="Times New Roman" pitchFamily="18" charset="0"/>
                <a:cs typeface="Times New Roman" pitchFamily="18" charset="0"/>
              </a:rPr>
              <a:t> </a:t>
            </a:r>
            <a:r>
              <a:rPr sz="2000" b="1" i="1" spc="25">
                <a:solidFill>
                  <a:srgbClr val="A82890"/>
                </a:solidFill>
                <a:latin typeface="Times New Roman" pitchFamily="18" charset="0"/>
                <a:cs typeface="Times New Roman" pitchFamily="18" charset="0"/>
              </a:rPr>
              <a:t>max </a:t>
            </a:r>
            <a:endParaRPr sz="3200">
              <a:latin typeface="Times New Roman"/>
              <a:cs typeface="Times New Roman"/>
            </a:endParaRPr>
          </a:p>
        </p:txBody>
      </p:sp>
      <p:sp>
        <p:nvSpPr>
          <p:cNvPr id="7" name="object 7"/>
          <p:cNvSpPr txBox="1"/>
          <p:nvPr/>
        </p:nvSpPr>
        <p:spPr>
          <a:xfrm>
            <a:off x="1697229" y="1545415"/>
            <a:ext cx="4627372" cy="381515"/>
          </a:xfrm>
          <a:prstGeom prst="rect">
            <a:avLst/>
          </a:prstGeom>
        </p:spPr>
        <p:txBody>
          <a:bodyPr vert="horz" wrap="square" lIns="0" tIns="12065" rIns="0" bIns="0" rtlCol="0">
            <a:spAutoFit/>
          </a:bodyPr>
          <a:lstStyle/>
          <a:p>
            <a:pPr marL="12700">
              <a:spcBef>
                <a:spcPts val="95"/>
              </a:spcBef>
            </a:pPr>
            <a:r>
              <a:rPr sz="2400" b="1" spc="-5">
                <a:solidFill>
                  <a:srgbClr val="A82890"/>
                </a:solidFill>
                <a:latin typeface="Times New Roman" pitchFamily="18" charset="0"/>
                <a:cs typeface="Times New Roman" pitchFamily="18" charset="0"/>
              </a:rPr>
              <a:t>Botanical Classification</a:t>
            </a:r>
            <a:r>
              <a:rPr lang="en-US" sz="2400" b="1" spc="-5" dirty="0">
                <a:solidFill>
                  <a:srgbClr val="A82890"/>
                </a:solidFill>
                <a:latin typeface="Times New Roman" pitchFamily="18" charset="0"/>
                <a:cs typeface="Times New Roman" pitchFamily="18" charset="0"/>
              </a:rPr>
              <a:t> :-</a:t>
            </a:r>
            <a:endParaRPr sz="2400">
              <a:latin typeface="Times New Roman" pitchFamily="18" charset="0"/>
              <a:cs typeface="Times New Roman" pitchFamily="18" charset="0"/>
            </a:endParaRPr>
          </a:p>
        </p:txBody>
      </p:sp>
      <p:sp>
        <p:nvSpPr>
          <p:cNvPr id="9" name="TextBox 8"/>
          <p:cNvSpPr txBox="1"/>
          <p:nvPr/>
        </p:nvSpPr>
        <p:spPr>
          <a:xfrm>
            <a:off x="3962400" y="543580"/>
            <a:ext cx="3810000" cy="523220"/>
          </a:xfrm>
          <a:prstGeom prst="rect">
            <a:avLst/>
          </a:prstGeom>
          <a:noFill/>
        </p:spPr>
        <p:txBody>
          <a:bodyPr wrap="square" rtlCol="0">
            <a:spAutoFit/>
          </a:bodyPr>
          <a:lstStyle/>
          <a:p>
            <a:pPr algn="ctr"/>
            <a:r>
              <a:rPr lang="en-US" sz="2800" b="1" dirty="0">
                <a:solidFill>
                  <a:srgbClr val="FF0000"/>
                </a:solidFill>
                <a:latin typeface="Times New Roman" pitchFamily="18" charset="0"/>
                <a:cs typeface="Times New Roman" pitchFamily="18" charset="0"/>
              </a:rPr>
              <a:t>1. INTRODUCTION</a:t>
            </a:r>
            <a:endParaRPr lang="en-US" sz="2800" dirty="0">
              <a:solidFill>
                <a:srgbClr val="FF0000"/>
              </a:solidFill>
            </a:endParaRPr>
          </a:p>
        </p:txBody>
      </p:sp>
      <p:pic>
        <p:nvPicPr>
          <p:cNvPr id="12" name="Picture 11" descr="b29bb5c0-472c-4ece-91f9-8c827034d7d5.jpg"/>
          <p:cNvPicPr>
            <a:picLocks noChangeAspect="1"/>
          </p:cNvPicPr>
          <p:nvPr/>
        </p:nvPicPr>
        <p:blipFill>
          <a:blip r:embed="rId2">
            <a:lum bright="10000" contrast="10000"/>
          </a:blip>
          <a:stretch>
            <a:fillRect/>
          </a:stretch>
        </p:blipFill>
        <p:spPr>
          <a:xfrm>
            <a:off x="6477000" y="2286000"/>
            <a:ext cx="3810000" cy="3027590"/>
          </a:xfrm>
          <a:prstGeom prst="rect">
            <a:avLst/>
          </a:prstGeom>
          <a:solidFill>
            <a:schemeClr val="bg1"/>
          </a:solidFill>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prst="relaxedInset"/>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16A2148-D8FE-4F9E-B23D-6171230B4E4E}" type="slidenum">
              <a:rPr lang="en-US" smtClean="0"/>
              <a:pPr/>
              <a:t>30</a:t>
            </a:fld>
            <a:endParaRPr lang="en-US"/>
          </a:p>
        </p:txBody>
      </p:sp>
      <p:sp>
        <p:nvSpPr>
          <p:cNvPr id="5" name="Title 3"/>
          <p:cNvSpPr>
            <a:spLocks noGrp="1"/>
          </p:cNvSpPr>
          <p:nvPr>
            <p:ph type="title"/>
          </p:nvPr>
        </p:nvSpPr>
        <p:spPr>
          <a:xfrm>
            <a:off x="2514600" y="935945"/>
            <a:ext cx="7315200" cy="480131"/>
          </a:xfrm>
          <a:prstGeom prst="rect">
            <a:avLst/>
          </a:prstGeom>
        </p:spPr>
        <p:txBody>
          <a:bodyPr wrap="square">
            <a:spAutoFit/>
          </a:bodyPr>
          <a:lstStyle/>
          <a:p>
            <a:r>
              <a:rPr lang="en-US" sz="2800" b="1" dirty="0">
                <a:solidFill>
                  <a:srgbClr val="B8089F"/>
                </a:solidFill>
                <a:latin typeface="Times New Roman" pitchFamily="18" charset="0"/>
                <a:cs typeface="Times New Roman" pitchFamily="18" charset="0"/>
              </a:rPr>
              <a:t> Binary similarity matrix for SSR analysis</a:t>
            </a:r>
          </a:p>
        </p:txBody>
      </p:sp>
      <p:sp>
        <p:nvSpPr>
          <p:cNvPr id="6" name="Content Placeholder 2"/>
          <p:cNvSpPr>
            <a:spLocks noGrp="1"/>
          </p:cNvSpPr>
          <p:nvPr>
            <p:ph idx="1"/>
          </p:nvPr>
        </p:nvSpPr>
        <p:spPr>
          <a:xfrm>
            <a:off x="1981200" y="1447801"/>
            <a:ext cx="8229600" cy="4525963"/>
          </a:xfrm>
        </p:spPr>
        <p:txBody>
          <a:bodyPr>
            <a:noAutofit/>
          </a:bodyPr>
          <a:lstStyle/>
          <a:p>
            <a:pPr>
              <a:buNone/>
            </a:pPr>
            <a:endParaRPr lang="en-US" sz="2400" dirty="0">
              <a:latin typeface="Times New Roman" pitchFamily="18" charset="0"/>
              <a:cs typeface="Times New Roman" pitchFamily="18" charset="0"/>
            </a:endParaRPr>
          </a:p>
          <a:p>
            <a:pPr algn="just"/>
            <a:r>
              <a:rPr lang="en-US" sz="2400" dirty="0">
                <a:solidFill>
                  <a:schemeClr val="tx2">
                    <a:lumMod val="75000"/>
                  </a:schemeClr>
                </a:solidFill>
                <a:latin typeface="Times New Roman" pitchFamily="18" charset="0"/>
                <a:cs typeface="Times New Roman" pitchFamily="18" charset="0"/>
              </a:rPr>
              <a:t>  A binary similarity matrix of combined data from 4 primers for the </a:t>
            </a:r>
            <a:r>
              <a:rPr lang="en-US" sz="2400">
                <a:solidFill>
                  <a:schemeClr val="tx2">
                    <a:lumMod val="75000"/>
                  </a:schemeClr>
                </a:solidFill>
                <a:latin typeface="Times New Roman" pitchFamily="18" charset="0"/>
                <a:cs typeface="Times New Roman" pitchFamily="18" charset="0"/>
              </a:rPr>
              <a:t>seven  genotypes  </a:t>
            </a:r>
            <a:r>
              <a:rPr lang="en-US" sz="2400" dirty="0">
                <a:solidFill>
                  <a:schemeClr val="tx2">
                    <a:lumMod val="75000"/>
                  </a:schemeClr>
                </a:solidFill>
                <a:latin typeface="Times New Roman" pitchFamily="18" charset="0"/>
                <a:cs typeface="Times New Roman" pitchFamily="18" charset="0"/>
              </a:rPr>
              <a:t>of Soybean were prepared by scoring bands for presence or absence.</a:t>
            </a:r>
          </a:p>
          <a:p>
            <a:pPr algn="just">
              <a:buNone/>
            </a:pPr>
            <a:endParaRPr lang="en-US" sz="2400" dirty="0">
              <a:solidFill>
                <a:schemeClr val="tx2">
                  <a:lumMod val="75000"/>
                </a:schemeClr>
              </a:solidFill>
              <a:latin typeface="Times New Roman" pitchFamily="18" charset="0"/>
              <a:cs typeface="Times New Roman" pitchFamily="18" charset="0"/>
            </a:endParaRPr>
          </a:p>
          <a:p>
            <a:pPr algn="just"/>
            <a:r>
              <a:rPr lang="en-US" sz="2400" dirty="0">
                <a:solidFill>
                  <a:schemeClr val="tx2">
                    <a:lumMod val="75000"/>
                  </a:schemeClr>
                </a:solidFill>
                <a:latin typeface="Times New Roman" pitchFamily="18" charset="0"/>
                <a:cs typeface="Times New Roman" pitchFamily="18" charset="0"/>
              </a:rPr>
              <a:t> Genetic Similarity estimate (Jaccard’s coefficient) based on SSR banding pattern used for cluster analysis to present genetic relationship in the form of dendrogram (fig.1) Jaccard’s coefficient value for seven soybean varieties are presented in the table.</a:t>
            </a: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766900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16A2148-D8FE-4F9E-B23D-6171230B4E4E}" type="slidenum">
              <a:rPr lang="en-US" smtClean="0"/>
              <a:pPr/>
              <a:t>31</a:t>
            </a:fld>
            <a:endParaRPr lang="en-US"/>
          </a:p>
        </p:txBody>
      </p:sp>
      <p:sp>
        <p:nvSpPr>
          <p:cNvPr id="5" name="Rectangle 4"/>
          <p:cNvSpPr/>
          <p:nvPr/>
        </p:nvSpPr>
        <p:spPr>
          <a:xfrm>
            <a:off x="1828800" y="685801"/>
            <a:ext cx="8686800" cy="461665"/>
          </a:xfrm>
          <a:prstGeom prst="rect">
            <a:avLst/>
          </a:prstGeom>
        </p:spPr>
        <p:txBody>
          <a:bodyPr wrap="square">
            <a:spAutoFit/>
          </a:bodyPr>
          <a:lstStyle/>
          <a:p>
            <a:pPr>
              <a:buNone/>
            </a:pPr>
            <a:r>
              <a:rPr lang="en-US" sz="2400" b="1" dirty="0">
                <a:solidFill>
                  <a:srgbClr val="B8089F"/>
                </a:solidFill>
                <a:latin typeface="Times New Roman" pitchFamily="18" charset="0"/>
                <a:cs typeface="Times New Roman" pitchFamily="18" charset="0"/>
              </a:rPr>
              <a:t>        </a:t>
            </a:r>
            <a:r>
              <a:rPr lang="en-US" sz="2400" dirty="0">
                <a:solidFill>
                  <a:srgbClr val="B8089F"/>
                </a:solidFill>
                <a:latin typeface="Times New Roman" pitchFamily="18" charset="0"/>
                <a:cs typeface="Times New Roman" pitchFamily="18" charset="0"/>
              </a:rPr>
              <a:t> </a:t>
            </a:r>
            <a:r>
              <a:rPr lang="en-US" sz="2400" b="1" dirty="0">
                <a:solidFill>
                  <a:srgbClr val="B8089F"/>
                </a:solidFill>
                <a:latin typeface="Times New Roman" pitchFamily="18" charset="0"/>
                <a:cs typeface="Times New Roman" pitchFamily="18" charset="0"/>
              </a:rPr>
              <a:t>Jaccard’s Binary Similarity Matrix for SSR Analysis</a:t>
            </a:r>
            <a:endParaRPr lang="en-US" sz="2400" dirty="0">
              <a:latin typeface="Times New Roman" pitchFamily="18" charset="0"/>
              <a:cs typeface="Times New Roman" pitchFamily="18" charset="0"/>
            </a:endParaRPr>
          </a:p>
        </p:txBody>
      </p:sp>
      <p:graphicFrame>
        <p:nvGraphicFramePr>
          <p:cNvPr id="2" name="Table 1">
            <a:extLst>
              <a:ext uri="{FF2B5EF4-FFF2-40B4-BE49-F238E27FC236}">
                <a16:creationId xmlns:a16="http://schemas.microsoft.com/office/drawing/2014/main" id="{9E76960C-B7B8-944E-D7E6-39344DE3F459}"/>
              </a:ext>
            </a:extLst>
          </p:cNvPr>
          <p:cNvGraphicFramePr>
            <a:graphicFrameLocks noGrp="1"/>
          </p:cNvGraphicFramePr>
          <p:nvPr>
            <p:extLst>
              <p:ext uri="{D42A27DB-BD31-4B8C-83A1-F6EECF244321}">
                <p14:modId xmlns:p14="http://schemas.microsoft.com/office/powerpoint/2010/main" val="3219774179"/>
              </p:ext>
            </p:extLst>
          </p:nvPr>
        </p:nvGraphicFramePr>
        <p:xfrm>
          <a:off x="1981200" y="1593012"/>
          <a:ext cx="8381999" cy="5029199"/>
        </p:xfrm>
        <a:graphic>
          <a:graphicData uri="http://schemas.openxmlformats.org/drawingml/2006/table">
            <a:tbl>
              <a:tblPr firstRow="1" firstCol="1" bandRow="1">
                <a:tableStyleId>{E269D01E-BC32-4049-B463-5C60D7B0CCD2}</a:tableStyleId>
              </a:tblPr>
              <a:tblGrid>
                <a:gridCol w="1080133">
                  <a:extLst>
                    <a:ext uri="{9D8B030D-6E8A-4147-A177-3AD203B41FA5}">
                      <a16:colId xmlns:a16="http://schemas.microsoft.com/office/drawing/2014/main" val="2350604953"/>
                    </a:ext>
                  </a:extLst>
                </a:gridCol>
                <a:gridCol w="1023056">
                  <a:extLst>
                    <a:ext uri="{9D8B030D-6E8A-4147-A177-3AD203B41FA5}">
                      <a16:colId xmlns:a16="http://schemas.microsoft.com/office/drawing/2014/main" val="2158351057"/>
                    </a:ext>
                  </a:extLst>
                </a:gridCol>
                <a:gridCol w="1079265">
                  <a:extLst>
                    <a:ext uri="{9D8B030D-6E8A-4147-A177-3AD203B41FA5}">
                      <a16:colId xmlns:a16="http://schemas.microsoft.com/office/drawing/2014/main" val="3953582841"/>
                    </a:ext>
                  </a:extLst>
                </a:gridCol>
                <a:gridCol w="1079265">
                  <a:extLst>
                    <a:ext uri="{9D8B030D-6E8A-4147-A177-3AD203B41FA5}">
                      <a16:colId xmlns:a16="http://schemas.microsoft.com/office/drawing/2014/main" val="1572008188"/>
                    </a:ext>
                  </a:extLst>
                </a:gridCol>
                <a:gridCol w="1058018">
                  <a:extLst>
                    <a:ext uri="{9D8B030D-6E8A-4147-A177-3AD203B41FA5}">
                      <a16:colId xmlns:a16="http://schemas.microsoft.com/office/drawing/2014/main" val="653553674"/>
                    </a:ext>
                  </a:extLst>
                </a:gridCol>
                <a:gridCol w="1100513">
                  <a:extLst>
                    <a:ext uri="{9D8B030D-6E8A-4147-A177-3AD203B41FA5}">
                      <a16:colId xmlns:a16="http://schemas.microsoft.com/office/drawing/2014/main" val="1617008093"/>
                    </a:ext>
                  </a:extLst>
                </a:gridCol>
                <a:gridCol w="1079265">
                  <a:extLst>
                    <a:ext uri="{9D8B030D-6E8A-4147-A177-3AD203B41FA5}">
                      <a16:colId xmlns:a16="http://schemas.microsoft.com/office/drawing/2014/main" val="1919664168"/>
                    </a:ext>
                  </a:extLst>
                </a:gridCol>
                <a:gridCol w="882484">
                  <a:extLst>
                    <a:ext uri="{9D8B030D-6E8A-4147-A177-3AD203B41FA5}">
                      <a16:colId xmlns:a16="http://schemas.microsoft.com/office/drawing/2014/main" val="3845837049"/>
                    </a:ext>
                  </a:extLst>
                </a:gridCol>
              </a:tblGrid>
              <a:tr h="613317">
                <a:tc>
                  <a:txBody>
                    <a:bodyPr/>
                    <a:lstStyle/>
                    <a:p>
                      <a:r>
                        <a:rPr lang="en-US" sz="1050" kern="100" dirty="0">
                          <a:effectLst/>
                          <a:latin typeface="Times New Roman" panose="02020603050405020304" pitchFamily="18" charset="0"/>
                          <a:cs typeface="Times New Roman" panose="02020603050405020304" pitchFamily="18" charset="0"/>
                        </a:rPr>
                        <a:t>Varieties</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IVTCODE27</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KDS344</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AMS2014</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IVTCODE20</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NRC147</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AMC100-39</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RSC1107</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4401149"/>
                  </a:ext>
                </a:extLst>
              </a:tr>
              <a:tr h="613317">
                <a:tc>
                  <a:txBody>
                    <a:bodyPr/>
                    <a:lstStyle/>
                    <a:p>
                      <a:r>
                        <a:rPr lang="en-US" sz="1050" kern="100">
                          <a:effectLst/>
                          <a:latin typeface="Times New Roman" panose="02020603050405020304" pitchFamily="18" charset="0"/>
                          <a:cs typeface="Times New Roman" panose="02020603050405020304" pitchFamily="18" charset="0"/>
                        </a:rPr>
                        <a:t>IVTCODE27</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1.0000000</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47316563"/>
                  </a:ext>
                </a:extLst>
              </a:tr>
              <a:tr h="613317">
                <a:tc>
                  <a:txBody>
                    <a:bodyPr/>
                    <a:lstStyle/>
                    <a:p>
                      <a:r>
                        <a:rPr lang="en-US" sz="1050" kern="100">
                          <a:effectLst/>
                          <a:latin typeface="Times New Roman" panose="02020603050405020304" pitchFamily="18" charset="0"/>
                          <a:cs typeface="Times New Roman" panose="02020603050405020304" pitchFamily="18" charset="0"/>
                        </a:rPr>
                        <a:t>KDS344</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solidFill>
                            <a:srgbClr val="C00000"/>
                          </a:solidFill>
                          <a:effectLst/>
                          <a:latin typeface="Times New Roman" panose="02020603050405020304" pitchFamily="18" charset="0"/>
                          <a:cs typeface="Times New Roman" panose="02020603050405020304" pitchFamily="18" charset="0"/>
                        </a:rPr>
                        <a:t>0.3333333</a:t>
                      </a:r>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1.0000000</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7479536"/>
                  </a:ext>
                </a:extLst>
              </a:tr>
              <a:tr h="613317">
                <a:tc>
                  <a:txBody>
                    <a:bodyPr/>
                    <a:lstStyle/>
                    <a:p>
                      <a:r>
                        <a:rPr lang="en-US" sz="1050" kern="100">
                          <a:effectLst/>
                          <a:latin typeface="Times New Roman" panose="02020603050405020304" pitchFamily="18" charset="0"/>
                          <a:cs typeface="Times New Roman" panose="02020603050405020304" pitchFamily="18" charset="0"/>
                        </a:rPr>
                        <a:t>AMS2014</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0.7500000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0.4545455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1.0000000</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6809930"/>
                  </a:ext>
                </a:extLst>
              </a:tr>
              <a:tr h="613317">
                <a:tc>
                  <a:txBody>
                    <a:bodyPr/>
                    <a:lstStyle/>
                    <a:p>
                      <a:r>
                        <a:rPr lang="en-US" sz="1050" kern="100" dirty="0">
                          <a:effectLst/>
                          <a:latin typeface="Times New Roman" panose="02020603050405020304" pitchFamily="18" charset="0"/>
                          <a:cs typeface="Times New Roman" panose="02020603050405020304" pitchFamily="18" charset="0"/>
                        </a:rPr>
                        <a:t>IVTCODE20</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0.5000000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0.4166667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0.3636364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1.0000000</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0032015"/>
                  </a:ext>
                </a:extLst>
              </a:tr>
              <a:tr h="613317">
                <a:tc>
                  <a:txBody>
                    <a:bodyPr/>
                    <a:lstStyle/>
                    <a:p>
                      <a:r>
                        <a:rPr lang="en-US" sz="1050" kern="100">
                          <a:effectLst/>
                          <a:latin typeface="Times New Roman" panose="02020603050405020304" pitchFamily="18" charset="0"/>
                          <a:cs typeface="Times New Roman" panose="02020603050405020304" pitchFamily="18" charset="0"/>
                        </a:rPr>
                        <a:t>NRC147</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0.7000000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0.5833333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0.7000000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0.6363636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1.0000000</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0419890"/>
                  </a:ext>
                </a:extLst>
              </a:tr>
              <a:tr h="735980">
                <a:tc>
                  <a:txBody>
                    <a:bodyPr/>
                    <a:lstStyle/>
                    <a:p>
                      <a:r>
                        <a:rPr lang="en-US" sz="1050" kern="100">
                          <a:effectLst/>
                          <a:latin typeface="Times New Roman" panose="02020603050405020304" pitchFamily="18" charset="0"/>
                          <a:cs typeface="Times New Roman" panose="02020603050405020304" pitchFamily="18" charset="0"/>
                        </a:rPr>
                        <a:t>AMC100-39</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0.7777778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0.5000000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0.7777778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0.5454545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solidFill>
                            <a:srgbClr val="FF0000"/>
                          </a:solidFill>
                          <a:effectLst/>
                          <a:latin typeface="Times New Roman" panose="02020603050405020304" pitchFamily="18" charset="0"/>
                          <a:cs typeface="Times New Roman" panose="02020603050405020304" pitchFamily="18" charset="0"/>
                        </a:rPr>
                        <a:t>0.9000000</a:t>
                      </a:r>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1.0000000</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 </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3324759"/>
                  </a:ext>
                </a:extLst>
              </a:tr>
              <a:tr h="613317">
                <a:tc>
                  <a:txBody>
                    <a:bodyPr/>
                    <a:lstStyle/>
                    <a:p>
                      <a:r>
                        <a:rPr lang="en-US" sz="1050" kern="100">
                          <a:effectLst/>
                          <a:latin typeface="Times New Roman" panose="02020603050405020304" pitchFamily="18" charset="0"/>
                          <a:cs typeface="Times New Roman" panose="02020603050405020304" pitchFamily="18" charset="0"/>
                        </a:rPr>
                        <a:t>RSC1107</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0.7500000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solidFill>
                            <a:schemeClr val="tx1"/>
                          </a:solidFill>
                          <a:effectLst/>
                          <a:latin typeface="Times New Roman" panose="02020603050405020304" pitchFamily="18" charset="0"/>
                          <a:cs typeface="Times New Roman" panose="02020603050405020304" pitchFamily="18" charset="0"/>
                        </a:rPr>
                        <a:t>0.3333333</a:t>
                      </a:r>
                      <a:r>
                        <a:rPr lang="en-US" sz="1050" kern="100" dirty="0">
                          <a:solidFill>
                            <a:srgbClr val="FF0000"/>
                          </a:solidFill>
                          <a:effectLst/>
                          <a:latin typeface="Times New Roman" panose="02020603050405020304" pitchFamily="18" charset="0"/>
                          <a:cs typeface="Times New Roman" panose="02020603050405020304" pitchFamily="18" charset="0"/>
                        </a:rPr>
                        <a:t>  </a:t>
                      </a:r>
                      <a:endParaRPr lang="en-IN" sz="105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0.7500000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0.3636364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0.7000000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a:effectLst/>
                          <a:latin typeface="Times New Roman" panose="02020603050405020304" pitchFamily="18" charset="0"/>
                          <a:cs typeface="Times New Roman" panose="02020603050405020304" pitchFamily="18" charset="0"/>
                        </a:rPr>
                        <a:t>0.7777778  </a:t>
                      </a:r>
                      <a:endParaRPr lang="en-IN" sz="105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050" kern="100" dirty="0">
                          <a:effectLst/>
                          <a:latin typeface="Times New Roman" panose="02020603050405020304" pitchFamily="18" charset="0"/>
                          <a:cs typeface="Times New Roman" panose="02020603050405020304" pitchFamily="18" charset="0"/>
                        </a:rPr>
                        <a:t>1.000</a:t>
                      </a:r>
                      <a:endParaRPr lang="en-IN" sz="105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6310647"/>
                  </a:ext>
                </a:extLst>
              </a:tr>
            </a:tbl>
          </a:graphicData>
        </a:graphic>
      </p:graphicFrame>
    </p:spTree>
    <p:extLst>
      <p:ext uri="{BB962C8B-B14F-4D97-AF65-F5344CB8AC3E}">
        <p14:creationId xmlns:p14="http://schemas.microsoft.com/office/powerpoint/2010/main" val="155036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16A2148-D8FE-4F9E-B23D-6171230B4E4E}" type="slidenum">
              <a:rPr lang="en-US" smtClean="0"/>
              <a:pPr/>
              <a:t>32</a:t>
            </a:fld>
            <a:endParaRPr lang="en-US"/>
          </a:p>
        </p:txBody>
      </p:sp>
      <p:sp>
        <p:nvSpPr>
          <p:cNvPr id="5" name="TextBox 4"/>
          <p:cNvSpPr txBox="1"/>
          <p:nvPr/>
        </p:nvSpPr>
        <p:spPr>
          <a:xfrm>
            <a:off x="1676399" y="179925"/>
            <a:ext cx="8859983" cy="375552"/>
          </a:xfrm>
          <a:prstGeom prst="rect">
            <a:avLst/>
          </a:prstGeom>
          <a:noFill/>
        </p:spPr>
        <p:txBody>
          <a:bodyPr wrap="square" rtlCol="0">
            <a:spAutoFit/>
          </a:bodyPr>
          <a:lstStyle/>
          <a:p>
            <a:r>
              <a:rPr lang="en-US" b="1" dirty="0">
                <a:solidFill>
                  <a:schemeClr val="tx2">
                    <a:lumMod val="75000"/>
                  </a:schemeClr>
                </a:solidFill>
                <a:latin typeface="Times New Roman" pitchFamily="18" charset="0"/>
                <a:cs typeface="Times New Roman" pitchFamily="18" charset="0"/>
              </a:rPr>
              <a:t>Generated dendrogram of  7 Soybean based on Jaccard’s Similarity Coefficient :</a:t>
            </a:r>
          </a:p>
        </p:txBody>
      </p:sp>
      <p:sp>
        <p:nvSpPr>
          <p:cNvPr id="11" name="Rectangle 1"/>
          <p:cNvSpPr>
            <a:spLocks noChangeArrowheads="1"/>
          </p:cNvSpPr>
          <p:nvPr/>
        </p:nvSpPr>
        <p:spPr bwMode="auto">
          <a:xfrm>
            <a:off x="1849582" y="6308743"/>
            <a:ext cx="8686800"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rPr lang="en-US" b="1" dirty="0">
                <a:solidFill>
                  <a:schemeClr val="tx2">
                    <a:lumMod val="75000"/>
                  </a:schemeClr>
                </a:solidFill>
                <a:latin typeface="Times New Roman" pitchFamily="18" charset="0"/>
                <a:ea typeface="Times New Roman" pitchFamily="18" charset="0"/>
                <a:cs typeface="Times New Roman" pitchFamily="18" charset="0"/>
              </a:rPr>
              <a:t>Fig.1.  Dendrogram showing results of SSR analysis of  Soybean genotypes</a:t>
            </a:r>
            <a:r>
              <a:rPr lang="en-US" b="1" dirty="0">
                <a:latin typeface="Times New Roman" pitchFamily="18" charset="0"/>
                <a:ea typeface="Times New Roman" pitchFamily="18" charset="0"/>
                <a:cs typeface="Times New Roman" pitchFamily="18" charset="0"/>
              </a:rPr>
              <a:t>.</a:t>
            </a:r>
            <a:endParaRPr lang="en-US" dirty="0">
              <a:latin typeface="Times New Roman" pitchFamily="18" charset="0"/>
              <a:cs typeface="Times New Roman" pitchFamily="18" charset="0"/>
            </a:endParaRPr>
          </a:p>
        </p:txBody>
      </p:sp>
      <p:pic>
        <p:nvPicPr>
          <p:cNvPr id="15" name="Picture 14">
            <a:extLst>
              <a:ext uri="{FF2B5EF4-FFF2-40B4-BE49-F238E27FC236}">
                <a16:creationId xmlns:a16="http://schemas.microsoft.com/office/drawing/2014/main" id="{7FC32657-AF67-E168-BD8D-F1CA0ADFE762}"/>
              </a:ext>
            </a:extLst>
          </p:cNvPr>
          <p:cNvPicPr>
            <a:picLocks noChangeAspect="1"/>
          </p:cNvPicPr>
          <p:nvPr/>
        </p:nvPicPr>
        <p:blipFill>
          <a:blip r:embed="rId2"/>
          <a:stretch>
            <a:fillRect/>
          </a:stretch>
        </p:blipFill>
        <p:spPr>
          <a:xfrm>
            <a:off x="1850689" y="1371600"/>
            <a:ext cx="8333388" cy="4495800"/>
          </a:xfrm>
          <a:prstGeom prst="rect">
            <a:avLst/>
          </a:prstGeom>
        </p:spPr>
      </p:pic>
    </p:spTree>
    <p:extLst>
      <p:ext uri="{BB962C8B-B14F-4D97-AF65-F5344CB8AC3E}">
        <p14:creationId xmlns:p14="http://schemas.microsoft.com/office/powerpoint/2010/main" val="3940131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16A2148-D8FE-4F9E-B23D-6171230B4E4E}" type="slidenum">
              <a:rPr lang="en-US" smtClean="0"/>
              <a:pPr/>
              <a:t>33</a:t>
            </a:fld>
            <a:endParaRPr lang="en-US" dirty="0"/>
          </a:p>
        </p:txBody>
      </p:sp>
      <p:sp>
        <p:nvSpPr>
          <p:cNvPr id="5" name="Content Placeholder 2"/>
          <p:cNvSpPr>
            <a:spLocks noGrp="1"/>
          </p:cNvSpPr>
          <p:nvPr>
            <p:ph idx="1"/>
          </p:nvPr>
        </p:nvSpPr>
        <p:spPr>
          <a:xfrm>
            <a:off x="1524000" y="461882"/>
            <a:ext cx="8991600" cy="3657600"/>
          </a:xfrm>
        </p:spPr>
        <p:txBody>
          <a:bodyPr>
            <a:normAutofit/>
          </a:bodyPr>
          <a:lstStyle/>
          <a:p>
            <a:pPr algn="just">
              <a:lnSpc>
                <a:spcPct val="110000"/>
              </a:lnSpc>
              <a:buFont typeface="Wingdings" panose="05000000000000000000" pitchFamily="2" charset="2"/>
              <a:buChar char="Ø"/>
            </a:pPr>
            <a:r>
              <a:rPr lang="en-US" sz="2400" dirty="0">
                <a:solidFill>
                  <a:schemeClr val="tx2">
                    <a:lumMod val="75000"/>
                  </a:schemeClr>
                </a:solidFill>
                <a:latin typeface="Times New Roman" panose="02020603050405020304" pitchFamily="18" charset="0"/>
                <a:ea typeface="Times New Roman" panose="02020603050405020304" pitchFamily="18" charset="0"/>
              </a:rPr>
              <a:t>In present study, the similarity value ranged from 0.33 to 0.90 across 7 genotypes indicating high degree of genetic variation. This ultimately means high range of genetic diversity among the genotypes studied. The highest genetic similarity to an extent of 0.90 was recorded between AMC100-39  and NRC147. Least genetic similarity 0.33 was observed in between KDS344 and IVT CODE 27</a:t>
            </a:r>
          </a:p>
        </p:txBody>
      </p:sp>
      <p:sp>
        <p:nvSpPr>
          <p:cNvPr id="18" name="Text Box 10">
            <a:extLst>
              <a:ext uri="{FF2B5EF4-FFF2-40B4-BE49-F238E27FC236}">
                <a16:creationId xmlns:a16="http://schemas.microsoft.com/office/drawing/2014/main" id="{4269A3CA-6179-3E96-0707-6BFF770EC711}"/>
              </a:ext>
            </a:extLst>
          </p:cNvPr>
          <p:cNvSpPr txBox="1">
            <a:spLocks noChangeArrowheads="1"/>
          </p:cNvSpPr>
          <p:nvPr/>
        </p:nvSpPr>
        <p:spPr bwMode="auto">
          <a:xfrm>
            <a:off x="13182600" y="685801"/>
            <a:ext cx="347319"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0" fontAlgn="base" hangingPunct="0">
              <a:spcBef>
                <a:spcPct val="0"/>
              </a:spcBef>
              <a:spcAft>
                <a:spcPct val="0"/>
              </a:spcAft>
            </a:pPr>
            <a:r>
              <a:rPr lang="en-US" altLang="en-US" sz="1100" dirty="0">
                <a:latin typeface="Calibri" panose="020F0502020204030204" pitchFamily="34" charset="0"/>
                <a:ea typeface="Times New Roman" panose="02020603050405020304" pitchFamily="18" charset="0"/>
                <a:cs typeface="Calibri" panose="020F0502020204030204" pitchFamily="34" charset="0"/>
              </a:rPr>
              <a:t>A</a:t>
            </a:r>
            <a:endParaRPr lang="en-US" altLang="en-US" dirty="0">
              <a:latin typeface="Arial" panose="020B0604020202020204" pitchFamily="34" charset="0"/>
            </a:endParaRPr>
          </a:p>
        </p:txBody>
      </p:sp>
      <p:sp>
        <p:nvSpPr>
          <p:cNvPr id="43" name="Text Box 10">
            <a:extLst>
              <a:ext uri="{FF2B5EF4-FFF2-40B4-BE49-F238E27FC236}">
                <a16:creationId xmlns:a16="http://schemas.microsoft.com/office/drawing/2014/main" id="{41804382-8B0A-39B8-1C6B-8DC62E47E759}"/>
              </a:ext>
            </a:extLst>
          </p:cNvPr>
          <p:cNvSpPr txBox="1">
            <a:spLocks noChangeArrowheads="1"/>
          </p:cNvSpPr>
          <p:nvPr/>
        </p:nvSpPr>
        <p:spPr bwMode="auto">
          <a:xfrm>
            <a:off x="4596131" y="5274359"/>
            <a:ext cx="6616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0" fontAlgn="base" hangingPunct="0">
              <a:spcBef>
                <a:spcPct val="0"/>
              </a:spcBef>
              <a:spcAft>
                <a:spcPct val="0"/>
              </a:spcAft>
            </a:pPr>
            <a:r>
              <a:rPr lang="en-US" altLang="en-US" sz="1100">
                <a:latin typeface="Calibri" panose="020F0502020204030204" pitchFamily="34" charset="0"/>
                <a:ea typeface="Times New Roman" panose="02020603050405020304" pitchFamily="18" charset="0"/>
                <a:cs typeface="Calibri" panose="020F0502020204030204" pitchFamily="34" charset="0"/>
              </a:rPr>
              <a:t>A</a:t>
            </a:r>
            <a:endParaRPr lang="en-US" altLang="en-US">
              <a:latin typeface="Arial" panose="020B0604020202020204" pitchFamily="34" charset="0"/>
            </a:endParaRPr>
          </a:p>
        </p:txBody>
      </p:sp>
      <p:sp>
        <p:nvSpPr>
          <p:cNvPr id="44" name="Text Box 9">
            <a:extLst>
              <a:ext uri="{FF2B5EF4-FFF2-40B4-BE49-F238E27FC236}">
                <a16:creationId xmlns:a16="http://schemas.microsoft.com/office/drawing/2014/main" id="{791C773D-6CC7-39FD-3E23-EEB99FF1BCD9}"/>
              </a:ext>
            </a:extLst>
          </p:cNvPr>
          <p:cNvSpPr txBox="1">
            <a:spLocks noChangeArrowheads="1"/>
          </p:cNvSpPr>
          <p:nvPr/>
        </p:nvSpPr>
        <p:spPr bwMode="auto">
          <a:xfrm>
            <a:off x="4596131" y="5274359"/>
            <a:ext cx="6616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0" fontAlgn="base" hangingPunct="0">
              <a:spcBef>
                <a:spcPct val="0"/>
              </a:spcBef>
              <a:spcAft>
                <a:spcPct val="0"/>
              </a:spcAft>
            </a:pPr>
            <a:r>
              <a:rPr lang="en-US" altLang="en-US" sz="1100">
                <a:latin typeface="Calibri" panose="020F0502020204030204" pitchFamily="34" charset="0"/>
                <a:ea typeface="Times New Roman" panose="02020603050405020304" pitchFamily="18" charset="0"/>
                <a:cs typeface="Calibri" panose="020F0502020204030204" pitchFamily="34" charset="0"/>
              </a:rPr>
              <a:t>A</a:t>
            </a:r>
            <a:endParaRPr lang="en-US" altLang="en-US">
              <a:latin typeface="Arial" panose="020B0604020202020204" pitchFamily="34" charset="0"/>
            </a:endParaRPr>
          </a:p>
        </p:txBody>
      </p:sp>
      <p:sp>
        <p:nvSpPr>
          <p:cNvPr id="45" name="Text Box 8">
            <a:extLst>
              <a:ext uri="{FF2B5EF4-FFF2-40B4-BE49-F238E27FC236}">
                <a16:creationId xmlns:a16="http://schemas.microsoft.com/office/drawing/2014/main" id="{1845BFD9-FB5C-7EA1-1844-6EF8DEF0D7CB}"/>
              </a:ext>
            </a:extLst>
          </p:cNvPr>
          <p:cNvSpPr txBox="1">
            <a:spLocks noChangeArrowheads="1"/>
          </p:cNvSpPr>
          <p:nvPr/>
        </p:nvSpPr>
        <p:spPr bwMode="auto">
          <a:xfrm>
            <a:off x="4596131" y="5274359"/>
            <a:ext cx="6616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0" fontAlgn="base" hangingPunct="0">
              <a:spcBef>
                <a:spcPct val="0"/>
              </a:spcBef>
              <a:spcAft>
                <a:spcPct val="0"/>
              </a:spcAft>
            </a:pPr>
            <a:r>
              <a:rPr lang="en-US" altLang="en-US" sz="1100">
                <a:latin typeface="Calibri" panose="020F0502020204030204" pitchFamily="34" charset="0"/>
                <a:ea typeface="Times New Roman" panose="02020603050405020304" pitchFamily="18" charset="0"/>
                <a:cs typeface="Calibri" panose="020F0502020204030204" pitchFamily="34" charset="0"/>
              </a:rPr>
              <a:t>A</a:t>
            </a:r>
            <a:endParaRPr lang="en-US" altLang="en-US">
              <a:latin typeface="Arial" panose="020B0604020202020204" pitchFamily="34" charset="0"/>
            </a:endParaRPr>
          </a:p>
        </p:txBody>
      </p:sp>
      <p:sp>
        <p:nvSpPr>
          <p:cNvPr id="46" name="Rectangle 45">
            <a:extLst>
              <a:ext uri="{FF2B5EF4-FFF2-40B4-BE49-F238E27FC236}">
                <a16:creationId xmlns:a16="http://schemas.microsoft.com/office/drawing/2014/main" id="{8A924E31-D4C4-EEDE-8591-A28577DA013E}"/>
              </a:ext>
            </a:extLst>
          </p:cNvPr>
          <p:cNvSpPr>
            <a:spLocks noChangeArrowheads="1"/>
          </p:cNvSpPr>
          <p:nvPr/>
        </p:nvSpPr>
        <p:spPr bwMode="auto">
          <a:xfrm>
            <a:off x="4442461" y="12137439"/>
            <a:ext cx="318108" cy="280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IN"/>
          </a:p>
        </p:txBody>
      </p:sp>
      <p:sp>
        <p:nvSpPr>
          <p:cNvPr id="47" name="Rectangle 59">
            <a:extLst>
              <a:ext uri="{FF2B5EF4-FFF2-40B4-BE49-F238E27FC236}">
                <a16:creationId xmlns:a16="http://schemas.microsoft.com/office/drawing/2014/main" id="{1EEE83B0-78E5-4F01-B039-776D52B5D296}"/>
              </a:ext>
            </a:extLst>
          </p:cNvPr>
          <p:cNvSpPr>
            <a:spLocks noChangeArrowheads="1"/>
          </p:cNvSpPr>
          <p:nvPr/>
        </p:nvSpPr>
        <p:spPr bwMode="auto">
          <a:xfrm>
            <a:off x="1532681" y="3155163"/>
            <a:ext cx="873252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20688" algn="l"/>
              </a:tabLst>
              <a:defRPr>
                <a:solidFill>
                  <a:schemeClr val="tx1"/>
                </a:solidFill>
                <a:latin typeface="Arial" panose="020B0604020202020204" pitchFamily="34" charset="0"/>
              </a:defRPr>
            </a:lvl1pPr>
            <a:lvl2pPr eaLnBrk="0" fontAlgn="base" hangingPunct="0">
              <a:spcBef>
                <a:spcPct val="0"/>
              </a:spcBef>
              <a:spcAft>
                <a:spcPct val="0"/>
              </a:spcAft>
              <a:tabLst>
                <a:tab pos="420688" algn="l"/>
              </a:tabLst>
              <a:defRPr>
                <a:solidFill>
                  <a:schemeClr val="tx1"/>
                </a:solidFill>
                <a:latin typeface="Arial" panose="020B0604020202020204" pitchFamily="34" charset="0"/>
              </a:defRPr>
            </a:lvl2pPr>
            <a:lvl3pPr eaLnBrk="0" fontAlgn="base" hangingPunct="0">
              <a:spcBef>
                <a:spcPct val="0"/>
              </a:spcBef>
              <a:spcAft>
                <a:spcPct val="0"/>
              </a:spcAft>
              <a:tabLst>
                <a:tab pos="420688" algn="l"/>
              </a:tabLst>
              <a:defRPr>
                <a:solidFill>
                  <a:schemeClr val="tx1"/>
                </a:solidFill>
                <a:latin typeface="Arial" panose="020B0604020202020204" pitchFamily="34" charset="0"/>
              </a:defRPr>
            </a:lvl3pPr>
            <a:lvl4pPr eaLnBrk="0" fontAlgn="base" hangingPunct="0">
              <a:spcBef>
                <a:spcPct val="0"/>
              </a:spcBef>
              <a:spcAft>
                <a:spcPct val="0"/>
              </a:spcAft>
              <a:tabLst>
                <a:tab pos="420688" algn="l"/>
              </a:tabLst>
              <a:defRPr>
                <a:solidFill>
                  <a:schemeClr val="tx1"/>
                </a:solidFill>
                <a:latin typeface="Arial" panose="020B0604020202020204" pitchFamily="34" charset="0"/>
              </a:defRPr>
            </a:lvl4pPr>
            <a:lvl5pPr eaLnBrk="0" fontAlgn="base" hangingPunct="0">
              <a:spcBef>
                <a:spcPct val="0"/>
              </a:spcBef>
              <a:spcAft>
                <a:spcPct val="0"/>
              </a:spcAft>
              <a:tabLst>
                <a:tab pos="420688" algn="l"/>
              </a:tabLst>
              <a:defRPr>
                <a:solidFill>
                  <a:schemeClr val="tx1"/>
                </a:solidFill>
                <a:latin typeface="Arial" panose="020B0604020202020204" pitchFamily="34" charset="0"/>
              </a:defRPr>
            </a:lvl5pPr>
            <a:lvl6pPr eaLnBrk="0" fontAlgn="base" hangingPunct="0">
              <a:spcBef>
                <a:spcPct val="0"/>
              </a:spcBef>
              <a:spcAft>
                <a:spcPct val="0"/>
              </a:spcAft>
              <a:tabLst>
                <a:tab pos="420688" algn="l"/>
              </a:tabLst>
              <a:defRPr>
                <a:solidFill>
                  <a:schemeClr val="tx1"/>
                </a:solidFill>
                <a:latin typeface="Arial" panose="020B0604020202020204" pitchFamily="34" charset="0"/>
              </a:defRPr>
            </a:lvl6pPr>
            <a:lvl7pPr eaLnBrk="0" fontAlgn="base" hangingPunct="0">
              <a:spcBef>
                <a:spcPct val="0"/>
              </a:spcBef>
              <a:spcAft>
                <a:spcPct val="0"/>
              </a:spcAft>
              <a:tabLst>
                <a:tab pos="420688" algn="l"/>
              </a:tabLst>
              <a:defRPr>
                <a:solidFill>
                  <a:schemeClr val="tx1"/>
                </a:solidFill>
                <a:latin typeface="Arial" panose="020B0604020202020204" pitchFamily="34" charset="0"/>
              </a:defRPr>
            </a:lvl7pPr>
            <a:lvl8pPr eaLnBrk="0" fontAlgn="base" hangingPunct="0">
              <a:spcBef>
                <a:spcPct val="0"/>
              </a:spcBef>
              <a:spcAft>
                <a:spcPct val="0"/>
              </a:spcAft>
              <a:tabLst>
                <a:tab pos="420688" algn="l"/>
              </a:tabLst>
              <a:defRPr>
                <a:solidFill>
                  <a:schemeClr val="tx1"/>
                </a:solidFill>
                <a:latin typeface="Arial" panose="020B0604020202020204" pitchFamily="34" charset="0"/>
              </a:defRPr>
            </a:lvl8pPr>
            <a:lvl9pPr eaLnBrk="0" fontAlgn="base" hangingPunct="0">
              <a:spcBef>
                <a:spcPct val="0"/>
              </a:spcBef>
              <a:spcAft>
                <a:spcPct val="0"/>
              </a:spcAft>
              <a:tabLst>
                <a:tab pos="420688" algn="l"/>
              </a:tabLst>
              <a:defRPr>
                <a:solidFill>
                  <a:schemeClr val="tx1"/>
                </a:solidFill>
                <a:latin typeface="Arial" panose="020B0604020202020204" pitchFamily="34" charset="0"/>
              </a:defRPr>
            </a:lvl9pPr>
          </a:lstStyle>
          <a:p>
            <a:pPr marL="342900" indent="-342900">
              <a:buFont typeface="Wingdings" panose="05000000000000000000" pitchFamily="2" charset="2"/>
              <a:buChar char="Ø"/>
            </a:pPr>
            <a:r>
              <a:rPr lang="en-US" altLang="en-US" sz="2400"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The dendrogram analysis of 7 genotypes of soybean is divided into two groups group “A” and group “B”. the group “B” contain genotype KDS344</a:t>
            </a:r>
          </a:p>
          <a:p>
            <a:pPr marL="342900" indent="-342900">
              <a:buFont typeface="Wingdings" panose="05000000000000000000" pitchFamily="2" charset="2"/>
              <a:buChar char="Ø"/>
            </a:pPr>
            <a:endParaRPr lang="en-US" altLang="en-US" sz="2400" dirty="0">
              <a:solidFill>
                <a:schemeClr val="tx2">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en-US" sz="2400"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The group “A1” is further divided into two sub-groups “A1a” and “A1b”. The “A1a” contains RSC1107, AMS2014, , IVT CODE 27</a:t>
            </a:r>
          </a:p>
          <a:p>
            <a:pPr marL="342900" indent="-342900">
              <a:buFont typeface="Wingdings" panose="05000000000000000000" pitchFamily="2" charset="2"/>
              <a:buChar char="Ø"/>
            </a:pPr>
            <a:endParaRPr lang="en-US" altLang="en-US" sz="2400"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en-US" sz="2400" dirty="0">
                <a:solidFill>
                  <a:schemeClr val="tx2">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The group “A1b” is contain NRC147,AMC100-39</a:t>
            </a:r>
            <a:endParaRPr lang="en-US" altLang="en-US" sz="2400" dirty="0">
              <a:solidFill>
                <a:schemeClr val="tx2">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en-US" sz="2000" dirty="0">
              <a:solidFill>
                <a:schemeClr val="tx2">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altLang="en-US" sz="2000" dirty="0">
              <a:solidFill>
                <a:schemeClr val="tx2">
                  <a:lumMod val="75000"/>
                </a:schemeClr>
              </a:solidFill>
              <a:latin typeface="Times New Roman" panose="02020603050405020304" pitchFamily="18" charset="0"/>
              <a:cs typeface="Times New Roman" panose="02020603050405020304" pitchFamily="18" charset="0"/>
            </a:endParaRPr>
          </a:p>
          <a:p>
            <a:endParaRPr lang="en-US" altLang="en-US" sz="2400" dirty="0">
              <a:solidFill>
                <a:schemeClr val="tx2">
                  <a:lumMod val="75000"/>
                </a:schemeClr>
              </a:solidFill>
              <a:latin typeface="Times New Roman" panose="02020603050405020304" pitchFamily="18" charset="0"/>
            </a:endParaRPr>
          </a:p>
        </p:txBody>
      </p:sp>
    </p:spTree>
    <p:extLst>
      <p:ext uri="{BB962C8B-B14F-4D97-AF65-F5344CB8AC3E}">
        <p14:creationId xmlns:p14="http://schemas.microsoft.com/office/powerpoint/2010/main" val="2734880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564" y="1377766"/>
            <a:ext cx="11600872" cy="4693593"/>
          </a:xfrm>
          <a:prstGeom prst="rect">
            <a:avLst/>
          </a:prstGeom>
          <a:noFill/>
        </p:spPr>
        <p:txBody>
          <a:bodyPr wrap="square" rtlCol="0">
            <a:spAutoFit/>
          </a:bodyPr>
          <a:lstStyle/>
          <a:p>
            <a:pPr algn="just">
              <a:buFont typeface="Wingdings" panose="05000000000000000000" pitchFamily="2" charset="2"/>
              <a:buChar char="Ø"/>
            </a:pPr>
            <a:r>
              <a:rPr lang="en-US" sz="2300" dirty="0">
                <a:solidFill>
                  <a:schemeClr val="tx2">
                    <a:lumMod val="75000"/>
                  </a:schemeClr>
                </a:solidFill>
                <a:latin typeface="Times New Roman" panose="02020603050405020304" pitchFamily="18" charset="0"/>
                <a:cs typeface="Times New Roman" panose="02020603050405020304" pitchFamily="18" charset="0"/>
              </a:rPr>
              <a:t>In the present study, genetic diversity among </a:t>
            </a:r>
            <a:r>
              <a:rPr lang="en-IN" sz="2300" i="1" spc="-5" dirty="0">
                <a:solidFill>
                  <a:schemeClr val="tx2">
                    <a:lumMod val="75000"/>
                  </a:schemeClr>
                </a:solidFill>
                <a:latin typeface="Times New Roman"/>
                <a:cs typeface="Times New Roman"/>
              </a:rPr>
              <a:t>Glycine</a:t>
            </a:r>
            <a:r>
              <a:rPr lang="en-IN" sz="2300" i="1" spc="-20" dirty="0">
                <a:solidFill>
                  <a:schemeClr val="tx2">
                    <a:lumMod val="75000"/>
                  </a:schemeClr>
                </a:solidFill>
                <a:latin typeface="Times New Roman"/>
                <a:cs typeface="Times New Roman"/>
              </a:rPr>
              <a:t> </a:t>
            </a:r>
            <a:r>
              <a:rPr lang="en-IN" sz="2300" i="1" spc="-5" dirty="0">
                <a:solidFill>
                  <a:schemeClr val="tx2">
                    <a:lumMod val="75000"/>
                  </a:schemeClr>
                </a:solidFill>
                <a:latin typeface="Times New Roman"/>
                <a:cs typeface="Times New Roman"/>
              </a:rPr>
              <a:t>max</a:t>
            </a:r>
            <a:r>
              <a:rPr lang="en-US" sz="2300" i="1" spc="-5" dirty="0">
                <a:solidFill>
                  <a:schemeClr val="tx2">
                    <a:lumMod val="75000"/>
                  </a:schemeClr>
                </a:solidFill>
                <a:latin typeface="Times New Roman" pitchFamily="18" charset="0"/>
                <a:cs typeface="Times New Roman" pitchFamily="18" charset="0"/>
              </a:rPr>
              <a:t> </a:t>
            </a:r>
            <a:r>
              <a:rPr lang="en-US" sz="2300" dirty="0">
                <a:solidFill>
                  <a:schemeClr val="tx2">
                    <a:lumMod val="75000"/>
                  </a:schemeClr>
                </a:solidFill>
                <a:latin typeface="Times New Roman" panose="02020603050405020304" pitchFamily="18" charset="0"/>
                <a:cs typeface="Times New Roman" panose="02020603050405020304" pitchFamily="18" charset="0"/>
              </a:rPr>
              <a:t>species</a:t>
            </a:r>
            <a:r>
              <a:rPr lang="en-US" sz="2300" i="1" dirty="0">
                <a:solidFill>
                  <a:schemeClr val="tx2">
                    <a:lumMod val="75000"/>
                  </a:schemeClr>
                </a:solidFill>
                <a:latin typeface="Times New Roman" pitchFamily="18" charset="0"/>
                <a:cs typeface="Times New Roman" pitchFamily="18" charset="0"/>
              </a:rPr>
              <a:t> </a:t>
            </a:r>
            <a:r>
              <a:rPr lang="en-US" sz="2300" dirty="0">
                <a:solidFill>
                  <a:schemeClr val="tx2">
                    <a:lumMod val="75000"/>
                  </a:schemeClr>
                </a:solidFill>
                <a:latin typeface="Times New Roman" panose="02020603050405020304" pitchFamily="18" charset="0"/>
                <a:cs typeface="Times New Roman" panose="02020603050405020304" pitchFamily="18" charset="0"/>
              </a:rPr>
              <a:t>were analyzed by four primers among seven varieties. </a:t>
            </a:r>
          </a:p>
          <a:p>
            <a:pPr algn="just">
              <a:buFont typeface="Wingdings" panose="05000000000000000000" pitchFamily="2" charset="2"/>
              <a:buChar char="Ø"/>
            </a:pPr>
            <a:endParaRPr lang="en-US" sz="2300" dirty="0">
              <a:solidFill>
                <a:schemeClr val="tx2">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300" dirty="0">
                <a:solidFill>
                  <a:schemeClr val="tx2">
                    <a:lumMod val="75000"/>
                  </a:schemeClr>
                </a:solidFill>
                <a:latin typeface="Times New Roman" panose="02020603050405020304" pitchFamily="18" charset="0"/>
                <a:cs typeface="Times New Roman" panose="02020603050405020304" pitchFamily="18" charset="0"/>
              </a:rPr>
              <a:t> Four  primers were able to generate 4 amplicons out of these 8 amplicons were found polymorphic showing level of polymorphism 43.2%  with an average  amplicons per primer. </a:t>
            </a:r>
          </a:p>
          <a:p>
            <a:pPr algn="just">
              <a:buFont typeface="Wingdings" panose="05000000000000000000" pitchFamily="2" charset="2"/>
              <a:buChar char="Ø"/>
            </a:pPr>
            <a:endParaRPr lang="en-US" sz="2300" dirty="0">
              <a:solidFill>
                <a:schemeClr val="tx2">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300" dirty="0">
                <a:solidFill>
                  <a:schemeClr val="tx2">
                    <a:lumMod val="75000"/>
                  </a:schemeClr>
                </a:solidFill>
                <a:latin typeface="Times New Roman" panose="02020603050405020304" pitchFamily="18" charset="0"/>
                <a:cs typeface="Times New Roman" panose="02020603050405020304" pitchFamily="18" charset="0"/>
              </a:rPr>
              <a:t> The Jaccard’s similarity coefficient among all varieties ranged from 0.33 to 0.90. </a:t>
            </a:r>
          </a:p>
          <a:p>
            <a:pPr algn="just"/>
            <a:r>
              <a:rPr lang="en-US" sz="2300" dirty="0">
                <a:solidFill>
                  <a:schemeClr val="tx2">
                    <a:lumMod val="75000"/>
                  </a:schemeClr>
                </a:solidFill>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r>
              <a:rPr lang="en-US" sz="2300" dirty="0">
                <a:solidFill>
                  <a:schemeClr val="tx2">
                    <a:lumMod val="75000"/>
                  </a:schemeClr>
                </a:solidFill>
                <a:latin typeface="Times New Roman" panose="02020603050405020304" pitchFamily="18" charset="0"/>
                <a:cs typeface="Times New Roman" panose="02020603050405020304" pitchFamily="18" charset="0"/>
              </a:rPr>
              <a:t>Highest similarity coefficient  recorded in  between </a:t>
            </a:r>
            <a:r>
              <a:rPr lang="en-US" sz="2000" dirty="0">
                <a:solidFill>
                  <a:schemeClr val="tx2">
                    <a:lumMod val="75000"/>
                  </a:schemeClr>
                </a:solidFill>
                <a:latin typeface="Times New Roman" panose="02020603050405020304" pitchFamily="18" charset="0"/>
                <a:ea typeface="Times New Roman" panose="02020603050405020304" pitchFamily="18" charset="0"/>
              </a:rPr>
              <a:t>AMC100-39  and NRC147</a:t>
            </a:r>
            <a:r>
              <a:rPr lang="en-US" sz="2300" dirty="0">
                <a:solidFill>
                  <a:schemeClr val="tx2">
                    <a:lumMod val="75000"/>
                  </a:schemeClr>
                </a:solidFill>
                <a:latin typeface="Times New Roman" panose="02020603050405020304" pitchFamily="18" charset="0"/>
                <a:cs typeface="Times New Roman" panose="02020603050405020304" pitchFamily="18" charset="0"/>
              </a:rPr>
              <a:t> i.e. 0.90, whereas </a:t>
            </a:r>
            <a:r>
              <a:rPr lang="en-US" sz="2000" dirty="0">
                <a:solidFill>
                  <a:schemeClr val="tx2">
                    <a:lumMod val="75000"/>
                  </a:schemeClr>
                </a:solidFill>
                <a:latin typeface="Times New Roman" panose="02020603050405020304" pitchFamily="18" charset="0"/>
                <a:ea typeface="Times New Roman" panose="02020603050405020304" pitchFamily="18" charset="0"/>
              </a:rPr>
              <a:t>KDS344 and IVT CODE 27 </a:t>
            </a:r>
            <a:r>
              <a:rPr lang="en-US" sz="2300" dirty="0">
                <a:solidFill>
                  <a:schemeClr val="tx2">
                    <a:lumMod val="75000"/>
                  </a:schemeClr>
                </a:solidFill>
                <a:latin typeface="Times New Roman" panose="02020603050405020304" pitchFamily="18" charset="0"/>
                <a:cs typeface="Times New Roman" panose="02020603050405020304" pitchFamily="18" charset="0"/>
              </a:rPr>
              <a:t>showed lowest similarity of 0.33 in SSR marker analysis.</a:t>
            </a:r>
          </a:p>
          <a:p>
            <a:pPr algn="just">
              <a:buFont typeface="Wingdings" panose="05000000000000000000" pitchFamily="2" charset="2"/>
              <a:buChar char="Ø"/>
            </a:pPr>
            <a:endParaRPr lang="en-US" sz="2300" dirty="0">
              <a:solidFill>
                <a:schemeClr val="tx2">
                  <a:lumMod val="75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300" dirty="0">
                <a:solidFill>
                  <a:schemeClr val="tx2">
                    <a:lumMod val="75000"/>
                  </a:schemeClr>
                </a:solidFill>
                <a:latin typeface="Times New Roman" panose="02020603050405020304" pitchFamily="18" charset="0"/>
                <a:cs typeface="Times New Roman" panose="02020603050405020304" pitchFamily="18" charset="0"/>
              </a:rPr>
              <a:t>The result of cluster analysis indicated the separation of different varieties within same species. </a:t>
            </a:r>
          </a:p>
          <a:p>
            <a:pPr algn="just">
              <a:buFont typeface="Wingdings" panose="05000000000000000000" pitchFamily="2" charset="2"/>
              <a:buChar char="Ø"/>
            </a:pPr>
            <a:endParaRPr lang="en-US" sz="23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810000" y="1"/>
            <a:ext cx="4191000" cy="769441"/>
          </a:xfrm>
          <a:prstGeom prst="rect">
            <a:avLst/>
          </a:prstGeom>
          <a:noFill/>
        </p:spPr>
        <p:txBody>
          <a:bodyPr wrap="square" rtlCol="0">
            <a:spAutoFit/>
          </a:bodyPr>
          <a:lstStyle/>
          <a:p>
            <a:pPr marL="342900" indent="-342900" algn="ctr"/>
            <a:r>
              <a:rPr lang="en-US" sz="3600" b="1" dirty="0">
                <a:solidFill>
                  <a:srgbClr val="FF0000"/>
                </a:solidFill>
                <a:latin typeface="Times New Roman" panose="02020603050405020304" pitchFamily="18" charset="0"/>
                <a:cs typeface="Times New Roman" panose="02020603050405020304" pitchFamily="18" charset="0"/>
              </a:rPr>
              <a:t> </a:t>
            </a:r>
            <a:r>
              <a:rPr lang="en-US" sz="4400" b="1" dirty="0">
                <a:solidFill>
                  <a:srgbClr val="FF0000"/>
                </a:solidFill>
                <a:latin typeface="Times New Roman" panose="02020603050405020304" pitchFamily="18" charset="0"/>
                <a:cs typeface="Times New Roman" panose="02020603050405020304" pitchFamily="18" charset="0"/>
              </a:rPr>
              <a:t>Discussion</a:t>
            </a:r>
          </a:p>
        </p:txBody>
      </p:sp>
    </p:spTree>
    <p:extLst>
      <p:ext uri="{BB962C8B-B14F-4D97-AF65-F5344CB8AC3E}">
        <p14:creationId xmlns:p14="http://schemas.microsoft.com/office/powerpoint/2010/main" val="3338537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A2AB5D-9A5A-5ED0-D8CD-9E3EAA959B05}"/>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4" name="TextBox 3">
            <a:extLst>
              <a:ext uri="{FF2B5EF4-FFF2-40B4-BE49-F238E27FC236}">
                <a16:creationId xmlns:a16="http://schemas.microsoft.com/office/drawing/2014/main" id="{686A6B13-2BDA-8DE1-900F-3BD34921A296}"/>
              </a:ext>
            </a:extLst>
          </p:cNvPr>
          <p:cNvSpPr txBox="1"/>
          <p:nvPr/>
        </p:nvSpPr>
        <p:spPr>
          <a:xfrm rot="10800000" flipV="1">
            <a:off x="642936" y="1189233"/>
            <a:ext cx="11043833" cy="2683299"/>
          </a:xfrm>
          <a:prstGeom prst="rect">
            <a:avLst/>
          </a:prstGeom>
          <a:noFill/>
        </p:spPr>
        <p:txBody>
          <a:bodyPr wrap="square" rtlCol="0">
            <a:spAutoFit/>
          </a:bodyPr>
          <a:lstStyle/>
          <a:p>
            <a:pPr marL="193675" marR="325755" indent="456565" algn="just">
              <a:lnSpc>
                <a:spcPct val="150000"/>
              </a:lnSpc>
              <a:spcBef>
                <a:spcPts val="1025"/>
              </a:spcBef>
              <a:spcAft>
                <a:spcPts val="0"/>
              </a:spcAft>
            </a:pPr>
            <a:r>
              <a:rPr lang="en-US" sz="1800" dirty="0">
                <a:effectLst/>
                <a:latin typeface="Times New Roman" panose="02020603050405020304" pitchFamily="18" charset="0"/>
                <a:ea typeface="Times New Roman" panose="02020603050405020304" pitchFamily="18" charset="0"/>
              </a:rPr>
              <a:t>(</a:t>
            </a:r>
            <a:r>
              <a:rPr lang="en-US" sz="2300" dirty="0">
                <a:effectLst/>
                <a:latin typeface="Times New Roman" panose="02020603050405020304" pitchFamily="18" charset="0"/>
                <a:ea typeface="Times New Roman" panose="02020603050405020304" pitchFamily="18" charset="0"/>
              </a:rPr>
              <a:t>Discussion based on published research paper Chauhan </a:t>
            </a:r>
            <a:r>
              <a:rPr lang="en-US" sz="2300" i="1" dirty="0">
                <a:effectLst/>
                <a:latin typeface="Times New Roman" panose="02020603050405020304" pitchFamily="18" charset="0"/>
                <a:ea typeface="Times New Roman" panose="02020603050405020304" pitchFamily="18" charset="0"/>
              </a:rPr>
              <a:t>et.al</a:t>
            </a:r>
            <a:r>
              <a:rPr lang="en-US" sz="2300" dirty="0">
                <a:effectLst/>
                <a:latin typeface="Times New Roman" panose="02020603050405020304" pitchFamily="18" charset="0"/>
                <a:ea typeface="Times New Roman" panose="02020603050405020304" pitchFamily="18" charset="0"/>
              </a:rPr>
              <a:t>.,2015 used 21 SSR</a:t>
            </a:r>
            <a:r>
              <a:rPr lang="en-US" sz="2300" spc="-28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markers</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on</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48</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genotypes</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the</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values</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lied</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between</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0.1-0.4</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with</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average</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of</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0.267,</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indicating an considerable diversity among the genotypes Maximum GS 0.72 was found</a:t>
            </a:r>
            <a:r>
              <a:rPr lang="en-US" sz="2300" spc="-28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between the genotypes MAUS81 and MAUS71; while minimum GS 0.05 was observed</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between</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the genotypes</a:t>
            </a:r>
            <a:r>
              <a:rPr lang="en-US" sz="2300" spc="5" dirty="0">
                <a:effectLst/>
                <a:latin typeface="Times New Roman" panose="02020603050405020304" pitchFamily="18" charset="0"/>
                <a:ea typeface="Times New Roman" panose="02020603050405020304" pitchFamily="18" charset="0"/>
              </a:rPr>
              <a:t> </a:t>
            </a:r>
            <a:r>
              <a:rPr lang="en-US" sz="2300" dirty="0">
                <a:effectLst/>
                <a:latin typeface="Times New Roman" panose="02020603050405020304" pitchFamily="18" charset="0"/>
                <a:ea typeface="Times New Roman" panose="02020603050405020304" pitchFamily="18" charset="0"/>
              </a:rPr>
              <a:t>MAUS2 and PK262).</a:t>
            </a:r>
            <a:endParaRPr lang="en-IN" sz="23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36366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762000"/>
          </a:xfrm>
        </p:spPr>
        <p:txBody>
          <a:bodyPr>
            <a:normAutofit/>
          </a:bodyPr>
          <a:lstStyle/>
          <a:p>
            <a:r>
              <a:rPr lang="en-US" sz="3200" b="1" dirty="0">
                <a:solidFill>
                  <a:srgbClr val="FF0000"/>
                </a:solidFill>
                <a:latin typeface="Times New Roman" pitchFamily="18" charset="0"/>
                <a:cs typeface="Times New Roman" pitchFamily="18" charset="0"/>
              </a:rPr>
              <a:t>7. SUMMARY AND CONCLUSION</a:t>
            </a:r>
            <a:endParaRPr lang="en-US" sz="3200" dirty="0">
              <a:solidFill>
                <a:srgbClr val="FF0000"/>
              </a:solidFill>
            </a:endParaRPr>
          </a:p>
        </p:txBody>
      </p:sp>
      <p:sp>
        <p:nvSpPr>
          <p:cNvPr id="3" name="Content Placeholder 2"/>
          <p:cNvSpPr>
            <a:spLocks noGrp="1"/>
          </p:cNvSpPr>
          <p:nvPr>
            <p:ph idx="1"/>
          </p:nvPr>
        </p:nvSpPr>
        <p:spPr>
          <a:xfrm>
            <a:off x="507999" y="990600"/>
            <a:ext cx="11453091" cy="5334000"/>
          </a:xfrm>
        </p:spPr>
        <p:txBody>
          <a:bodyPr>
            <a:normAutofit/>
          </a:bodyPr>
          <a:lstStyle/>
          <a:p>
            <a:pPr>
              <a:buNone/>
              <a:defRPr/>
            </a:pPr>
            <a:endParaRPr lang="en-US" sz="4000" b="1" dirty="0">
              <a:solidFill>
                <a:schemeClr val="tx2">
                  <a:lumMod val="75000"/>
                </a:schemeClr>
              </a:solidFill>
              <a:latin typeface="Times New Roman" pitchFamily="18" charset="0"/>
              <a:cs typeface="Times New Roman" pitchFamily="18" charset="0"/>
            </a:endParaRPr>
          </a:p>
          <a:p>
            <a:pPr algn="just">
              <a:buNone/>
              <a:defRPr/>
            </a:pPr>
            <a:r>
              <a:rPr lang="en-US" sz="4800" b="1" dirty="0">
                <a:solidFill>
                  <a:schemeClr val="tx2">
                    <a:lumMod val="75000"/>
                  </a:schemeClr>
                </a:solidFill>
                <a:latin typeface="Times New Roman" pitchFamily="18" charset="0"/>
                <a:cs typeface="Times New Roman" pitchFamily="18" charset="0"/>
              </a:rPr>
              <a:t> </a:t>
            </a:r>
            <a:r>
              <a:rPr lang="en-US" sz="3200" dirty="0">
                <a:solidFill>
                  <a:schemeClr val="tx2"/>
                </a:solidFill>
                <a:latin typeface="Times New Roman" pitchFamily="18" charset="0"/>
                <a:cs typeface="Times New Roman" pitchFamily="18" charset="0"/>
              </a:rPr>
              <a:t>In present study, the similarity coefficient value ranged from 0.33 to 0.90 across 7 genotypes indicating high degree of genetic variation. This ultimately means high range of genetic diversity among the genotypes studied. The highest genetic similarity to an extent of 0.90 was recorded between </a:t>
            </a:r>
            <a:r>
              <a:rPr lang="en-US" sz="2800" dirty="0">
                <a:solidFill>
                  <a:schemeClr val="tx2">
                    <a:lumMod val="75000"/>
                  </a:schemeClr>
                </a:solidFill>
                <a:latin typeface="Times New Roman" panose="02020603050405020304" pitchFamily="18" charset="0"/>
                <a:ea typeface="Times New Roman" panose="02020603050405020304" pitchFamily="18" charset="0"/>
              </a:rPr>
              <a:t>AMC100-39</a:t>
            </a:r>
            <a:r>
              <a:rPr lang="en-US" sz="3200" dirty="0">
                <a:solidFill>
                  <a:schemeClr val="tx2">
                    <a:lumMod val="75000"/>
                  </a:schemeClr>
                </a:solidFill>
                <a:latin typeface="Times New Roman" panose="02020603050405020304" pitchFamily="18" charset="0"/>
                <a:ea typeface="Times New Roman" panose="02020603050405020304" pitchFamily="18" charset="0"/>
              </a:rPr>
              <a:t>  and </a:t>
            </a:r>
            <a:r>
              <a:rPr lang="en-US" sz="2800" dirty="0">
                <a:solidFill>
                  <a:schemeClr val="tx2">
                    <a:lumMod val="75000"/>
                  </a:schemeClr>
                </a:solidFill>
                <a:latin typeface="Times New Roman" panose="02020603050405020304" pitchFamily="18" charset="0"/>
                <a:ea typeface="Times New Roman" panose="02020603050405020304" pitchFamily="18" charset="0"/>
              </a:rPr>
              <a:t>NRC14</a:t>
            </a:r>
            <a:r>
              <a:rPr lang="en-US" sz="3200" dirty="0">
                <a:solidFill>
                  <a:schemeClr val="tx2">
                    <a:lumMod val="75000"/>
                  </a:schemeClr>
                </a:solidFill>
                <a:latin typeface="Times New Roman" panose="02020603050405020304" pitchFamily="18" charset="0"/>
                <a:ea typeface="Times New Roman" panose="02020603050405020304" pitchFamily="18" charset="0"/>
              </a:rPr>
              <a:t>7 </a:t>
            </a:r>
            <a:r>
              <a:rPr lang="en-US" sz="3200" dirty="0">
                <a:solidFill>
                  <a:schemeClr val="tx2"/>
                </a:solidFill>
                <a:latin typeface="Times New Roman" pitchFamily="18" charset="0"/>
                <a:cs typeface="Times New Roman" pitchFamily="18" charset="0"/>
              </a:rPr>
              <a:t>genotypes. Least genetic similarity 0.33 was observed in between </a:t>
            </a:r>
            <a:r>
              <a:rPr lang="en-US" sz="2800" dirty="0">
                <a:solidFill>
                  <a:schemeClr val="tx2">
                    <a:lumMod val="75000"/>
                  </a:schemeClr>
                </a:solidFill>
                <a:latin typeface="Times New Roman" panose="02020603050405020304" pitchFamily="18" charset="0"/>
                <a:ea typeface="Times New Roman" panose="02020603050405020304" pitchFamily="18" charset="0"/>
              </a:rPr>
              <a:t>KDS344 and IVT CODE 27</a:t>
            </a:r>
            <a:endParaRPr lang="en-US" sz="2800" dirty="0">
              <a:latin typeface="Times New Roman" pitchFamily="18" charset="0"/>
              <a:cs typeface="Times New Roman" pitchFamily="18" charset="0"/>
            </a:endParaRPr>
          </a:p>
          <a:p>
            <a:pPr algn="just">
              <a:defRPr/>
            </a:pPr>
            <a:endParaRPr lang="en-US" dirty="0">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08000" y="533401"/>
            <a:ext cx="11323782" cy="6049963"/>
          </a:xfrm>
        </p:spPr>
        <p:txBody>
          <a:bodyPr>
            <a:normAutofit/>
          </a:bodyPr>
          <a:lstStyle/>
          <a:p>
            <a:pPr algn="ctr">
              <a:buNone/>
            </a:pPr>
            <a:r>
              <a:rPr lang="en-US" b="1" dirty="0">
                <a:solidFill>
                  <a:srgbClr val="FF0000"/>
                </a:solidFill>
                <a:latin typeface="Times New Roman" pitchFamily="18" charset="0"/>
                <a:cs typeface="Times New Roman" pitchFamily="18" charset="0"/>
              </a:rPr>
              <a:t> </a:t>
            </a:r>
            <a:r>
              <a:rPr lang="en-US" sz="2800" b="1" dirty="0">
                <a:solidFill>
                  <a:srgbClr val="FF0000"/>
                </a:solidFill>
                <a:latin typeface="Times New Roman" pitchFamily="18" charset="0"/>
                <a:cs typeface="Times New Roman" pitchFamily="18" charset="0"/>
              </a:rPr>
              <a:t>CONCLUSION</a:t>
            </a:r>
          </a:p>
          <a:p>
            <a:pPr algn="ctr">
              <a:buNone/>
            </a:pPr>
            <a:endParaRPr lang="en-US" sz="2800" b="1" dirty="0">
              <a:solidFill>
                <a:srgbClr val="FF0000"/>
              </a:solidFill>
              <a:latin typeface="Times New Roman" pitchFamily="18" charset="0"/>
              <a:cs typeface="Times New Roman" pitchFamily="18" charset="0"/>
            </a:endParaRPr>
          </a:p>
          <a:p>
            <a:pPr marL="0" indent="0">
              <a:buNone/>
            </a:pPr>
            <a:r>
              <a:rPr lang="en-US" sz="2400" dirty="0">
                <a:solidFill>
                  <a:schemeClr val="tx2">
                    <a:lumMod val="75000"/>
                  </a:schemeClr>
                </a:solidFill>
                <a:latin typeface="Times New Roman" pitchFamily="18" charset="0"/>
                <a:cs typeface="Times New Roman" pitchFamily="18" charset="0"/>
              </a:rPr>
              <a:t>The genotypes with distinct DNA profiles provided useful information for selection of parents to develop new soybean hybrids. </a:t>
            </a:r>
          </a:p>
          <a:p>
            <a:pPr marL="0" indent="0">
              <a:buNone/>
            </a:pPr>
            <a:endParaRPr lang="en-US" sz="2400" dirty="0">
              <a:solidFill>
                <a:schemeClr val="tx2">
                  <a:lumMod val="75000"/>
                </a:schemeClr>
              </a:solidFill>
              <a:latin typeface="Times New Roman" pitchFamily="18" charset="0"/>
              <a:cs typeface="Times New Roman" pitchFamily="18" charset="0"/>
            </a:endParaRPr>
          </a:p>
          <a:p>
            <a:pPr marL="0" indent="0">
              <a:buNone/>
            </a:pPr>
            <a:r>
              <a:rPr lang="en-US" sz="2400" dirty="0">
                <a:solidFill>
                  <a:schemeClr val="tx2">
                    <a:lumMod val="75000"/>
                  </a:schemeClr>
                </a:solidFill>
                <a:latin typeface="Times New Roman" pitchFamily="18" charset="0"/>
                <a:cs typeface="Times New Roman" pitchFamily="18" charset="0"/>
              </a:rPr>
              <a:t>• By this study, we can show how much diversity and similarity level is present in 7 genotypes of soybean. </a:t>
            </a:r>
          </a:p>
          <a:p>
            <a:pPr marL="0" indent="0">
              <a:buNone/>
            </a:pPr>
            <a:endParaRPr lang="en-US" sz="2400" dirty="0">
              <a:solidFill>
                <a:schemeClr val="tx2">
                  <a:lumMod val="75000"/>
                </a:schemeClr>
              </a:solidFill>
              <a:latin typeface="Times New Roman" pitchFamily="18" charset="0"/>
              <a:cs typeface="Times New Roman" pitchFamily="18" charset="0"/>
            </a:endParaRPr>
          </a:p>
          <a:p>
            <a:pPr marL="0" indent="0">
              <a:buNone/>
            </a:pPr>
            <a:r>
              <a:rPr lang="en-US" sz="2400" dirty="0">
                <a:solidFill>
                  <a:schemeClr val="tx2">
                    <a:lumMod val="75000"/>
                  </a:schemeClr>
                </a:solidFill>
                <a:latin typeface="Times New Roman" pitchFamily="18" charset="0"/>
                <a:cs typeface="Times New Roman" pitchFamily="18" charset="0"/>
              </a:rPr>
              <a:t>• We can estimate the genetic distance among the genotypes of soybean and calculate the  similarity coefficient among soybean genotypes</a:t>
            </a:r>
          </a:p>
          <a:p>
            <a:pPr algn="just">
              <a:buFont typeface="Wingdings" panose="05000000000000000000" pitchFamily="2" charset="2"/>
              <a:buChar char="Ø"/>
            </a:pPr>
            <a:endParaRPr lang="en-US" sz="2400" dirty="0">
              <a:solidFill>
                <a:schemeClr val="tx2">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986049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7163" y="459711"/>
            <a:ext cx="8229600" cy="533400"/>
          </a:xfrm>
        </p:spPr>
        <p:txBody>
          <a:bodyPr>
            <a:noAutofit/>
          </a:bodyPr>
          <a:lstStyle/>
          <a:p>
            <a:pPr lvl="0"/>
            <a:r>
              <a:rPr lang="en-US" sz="3000" b="1">
                <a:solidFill>
                  <a:srgbClr val="FF0000"/>
                </a:solidFill>
                <a:latin typeface="Times New Roman" pitchFamily="18" charset="0"/>
                <a:ea typeface="Bookman Old Style"/>
                <a:cs typeface="Times New Roman" pitchFamily="18" charset="0"/>
              </a:rPr>
              <a:t>    8</a:t>
            </a:r>
            <a:r>
              <a:rPr lang="en-US" sz="3000" b="1" dirty="0">
                <a:solidFill>
                  <a:srgbClr val="FF0000"/>
                </a:solidFill>
                <a:latin typeface="Times New Roman" pitchFamily="18" charset="0"/>
                <a:ea typeface="Bookman Old Style"/>
                <a:cs typeface="Times New Roman" pitchFamily="18" charset="0"/>
              </a:rPr>
              <a:t>. REFERENCES</a:t>
            </a:r>
            <a:endParaRPr lang="en-US" sz="3000" dirty="0">
              <a:solidFill>
                <a:srgbClr val="FF0000"/>
              </a:solidFill>
            </a:endParaRPr>
          </a:p>
        </p:txBody>
      </p:sp>
      <p:sp>
        <p:nvSpPr>
          <p:cNvPr id="6" name="TextBox 5">
            <a:extLst>
              <a:ext uri="{FF2B5EF4-FFF2-40B4-BE49-F238E27FC236}">
                <a16:creationId xmlns:a16="http://schemas.microsoft.com/office/drawing/2014/main" id="{FDE91A09-4FF5-A25B-5821-72F100A01902}"/>
              </a:ext>
            </a:extLst>
          </p:cNvPr>
          <p:cNvSpPr txBox="1"/>
          <p:nvPr/>
        </p:nvSpPr>
        <p:spPr>
          <a:xfrm>
            <a:off x="415636" y="1344188"/>
            <a:ext cx="11656291" cy="4920834"/>
          </a:xfrm>
          <a:prstGeom prst="rect">
            <a:avLst/>
          </a:prstGeom>
          <a:noFill/>
        </p:spPr>
        <p:txBody>
          <a:bodyPr wrap="square" rtlCol="0">
            <a:spAutoFit/>
          </a:bodyPr>
          <a:lstStyle/>
          <a:p>
            <a:pPr marL="193675" marR="322580" algn="just">
              <a:lnSpc>
                <a:spcPct val="150000"/>
              </a:lnSpc>
            </a:pPr>
            <a:r>
              <a:rPr lang="en-US" dirty="0">
                <a:latin typeface="Times New Roman" panose="02020603050405020304" pitchFamily="18" charset="0"/>
                <a:ea typeface="Times New Roman" panose="02020603050405020304" pitchFamily="18" charset="0"/>
              </a:rPr>
              <a:t>Agarwal</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K., Brar</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Nandi</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Huang 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Khush</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G</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(2009).</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Phylogenetic</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relationship</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among</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Oryza</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species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revealed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by</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AFLP</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markers.</a:t>
            </a:r>
            <a:r>
              <a:rPr lang="en-US" spc="5"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Theor</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Appl</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Genet</a:t>
            </a:r>
            <a:r>
              <a:rPr lang="en-US" dirty="0">
                <a:latin typeface="Times New Roman" panose="02020603050405020304" pitchFamily="18" charset="0"/>
                <a:ea typeface="Times New Roman" panose="02020603050405020304" pitchFamily="18" charset="0"/>
              </a:rPr>
              <a:t>;</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98:1320-1328.</a:t>
            </a:r>
            <a:endParaRPr lang="en-IN" dirty="0">
              <a:latin typeface="Times New Roman" panose="02020603050405020304" pitchFamily="18" charset="0"/>
              <a:ea typeface="Times New Roman" panose="02020603050405020304" pitchFamily="18" charset="0"/>
            </a:endParaRPr>
          </a:p>
          <a:p>
            <a:pPr marL="193675" marR="323215" algn="just">
              <a:lnSpc>
                <a:spcPct val="150000"/>
              </a:lnSpc>
              <a:spcBef>
                <a:spcPts val="610"/>
              </a:spcBef>
            </a:pPr>
            <a:r>
              <a:rPr lang="en-US" dirty="0">
                <a:latin typeface="Times New Roman" panose="02020603050405020304" pitchFamily="18" charset="0"/>
                <a:ea typeface="Times New Roman" panose="02020603050405020304" pitchFamily="18" charset="0"/>
              </a:rPr>
              <a:t>Arslan E., </a:t>
            </a:r>
            <a:r>
              <a:rPr lang="en-US" dirty="0" err="1">
                <a:latin typeface="Times New Roman" panose="02020603050405020304" pitchFamily="18" charset="0"/>
                <a:ea typeface="Times New Roman" panose="02020603050405020304" pitchFamily="18" charset="0"/>
              </a:rPr>
              <a:t>Mutulu</a:t>
            </a:r>
            <a:r>
              <a:rPr lang="en-US" dirty="0">
                <a:latin typeface="Times New Roman" panose="02020603050405020304" pitchFamily="18" charset="0"/>
                <a:ea typeface="Times New Roman" panose="02020603050405020304" pitchFamily="18" charset="0"/>
              </a:rPr>
              <a:t> E., </a:t>
            </a:r>
            <a:r>
              <a:rPr lang="en-US" dirty="0" err="1">
                <a:latin typeface="Times New Roman" panose="02020603050405020304" pitchFamily="18" charset="0"/>
                <a:ea typeface="Times New Roman" panose="02020603050405020304" pitchFamily="18" charset="0"/>
              </a:rPr>
              <a:t>Dursun</a:t>
            </a:r>
            <a:r>
              <a:rPr lang="en-US" dirty="0">
                <a:latin typeface="Times New Roman" panose="02020603050405020304" pitchFamily="18" charset="0"/>
                <a:ea typeface="Times New Roman" panose="02020603050405020304" pitchFamily="18" charset="0"/>
              </a:rPr>
              <a:t> O., </a:t>
            </a:r>
            <a:r>
              <a:rPr lang="en-US" dirty="0" err="1">
                <a:latin typeface="Times New Roman" panose="02020603050405020304" pitchFamily="18" charset="0"/>
                <a:ea typeface="Times New Roman" panose="02020603050405020304" pitchFamily="18" charset="0"/>
              </a:rPr>
              <a:t>Bagci</a:t>
            </a:r>
            <a:r>
              <a:rPr lang="en-US" dirty="0">
                <a:latin typeface="Times New Roman" panose="02020603050405020304" pitchFamily="18" charset="0"/>
                <a:ea typeface="Times New Roman" panose="02020603050405020304" pitchFamily="18" charset="0"/>
              </a:rPr>
              <a:t> A. (2020). Comparative analysis of agronomic</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traits and ISSR method among some soybean (</a:t>
            </a:r>
            <a:r>
              <a:rPr lang="en-US" i="1" dirty="0">
                <a:latin typeface="Times New Roman" panose="02020603050405020304" pitchFamily="18" charset="0"/>
                <a:ea typeface="Times New Roman" panose="02020603050405020304" pitchFamily="18" charset="0"/>
              </a:rPr>
              <a:t>Glycine max </a:t>
            </a:r>
            <a:r>
              <a:rPr lang="en-US" dirty="0">
                <a:latin typeface="Times New Roman" panose="02020603050405020304" pitchFamily="18" charset="0"/>
                <a:ea typeface="Times New Roman" panose="02020603050405020304" pitchFamily="18" charset="0"/>
              </a:rPr>
              <a:t>(L.)</a:t>
            </a:r>
            <a:r>
              <a:rPr lang="en-US" dirty="0" err="1">
                <a:latin typeface="Times New Roman" panose="02020603050405020304" pitchFamily="18" charset="0"/>
                <a:ea typeface="Times New Roman" panose="02020603050405020304" pitchFamily="18" charset="0"/>
              </a:rPr>
              <a:t>Merr</a:t>
            </a:r>
            <a:r>
              <a:rPr lang="en-US" dirty="0">
                <a:latin typeface="Times New Roman" panose="02020603050405020304" pitchFamily="18" charset="0"/>
                <a:ea typeface="Times New Roman" panose="02020603050405020304" pitchFamily="18" charset="0"/>
              </a:rPr>
              <a:t>.) Genotypes. </a:t>
            </a:r>
            <a:r>
              <a:rPr lang="en-US" i="1" dirty="0">
                <a:latin typeface="Times New Roman" panose="02020603050405020304" pitchFamily="18" charset="0"/>
                <a:ea typeface="Times New Roman" panose="02020603050405020304" pitchFamily="18" charset="0"/>
              </a:rPr>
              <a:t>KSU</a:t>
            </a:r>
            <a:r>
              <a:rPr lang="en-US" i="1" spc="5"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J.Agric</a:t>
            </a:r>
            <a:r>
              <a:rPr lang="en-US" i="1" spc="-20"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Nat</a:t>
            </a:r>
            <a:r>
              <a:rPr lang="en-US" dirty="0">
                <a:latin typeface="Times New Roman" panose="02020603050405020304" pitchFamily="18" charset="0"/>
                <a:ea typeface="Times New Roman" panose="02020603050405020304" pitchFamily="18" charset="0"/>
              </a:rPr>
              <a:t>;</a:t>
            </a:r>
            <a:r>
              <a:rPr lang="en-US"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23(3):687-696.</a:t>
            </a:r>
            <a:endParaRPr lang="en-IN" dirty="0">
              <a:latin typeface="Times New Roman" panose="02020603050405020304" pitchFamily="18" charset="0"/>
              <a:ea typeface="Times New Roman" panose="02020603050405020304" pitchFamily="18" charset="0"/>
            </a:endParaRPr>
          </a:p>
          <a:p>
            <a:pPr marL="193675" marR="327025" algn="just">
              <a:lnSpc>
                <a:spcPct val="150000"/>
              </a:lnSpc>
              <a:spcBef>
                <a:spcPts val="595"/>
              </a:spcBef>
            </a:pPr>
            <a:r>
              <a:rPr lang="en-US" dirty="0">
                <a:latin typeface="Times New Roman" panose="02020603050405020304" pitchFamily="18" charset="0"/>
                <a:ea typeface="Times New Roman" panose="02020603050405020304" pitchFamily="18" charset="0"/>
              </a:rPr>
              <a:t>Botstein D., White R L., Skolnick M., Davis R W. (1980). Construction of a genetic</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linkage map in man using restriction fragment length polymorphisms. </a:t>
            </a:r>
            <a:r>
              <a:rPr lang="en-US" i="1" dirty="0">
                <a:latin typeface="Times New Roman" panose="02020603050405020304" pitchFamily="18" charset="0"/>
                <a:ea typeface="Times New Roman" panose="02020603050405020304" pitchFamily="18" charset="0"/>
              </a:rPr>
              <a:t>Am. J. Hum.</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Genet</a:t>
            </a:r>
            <a:r>
              <a:rPr lang="en-US" dirty="0">
                <a:latin typeface="Times New Roman" panose="02020603050405020304" pitchFamily="18" charset="0"/>
                <a:ea typeface="Times New Roman" panose="02020603050405020304" pitchFamily="18" charset="0"/>
              </a:rPr>
              <a:t>;</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32:314-331.</a:t>
            </a:r>
            <a:endParaRPr lang="en-IN" dirty="0">
              <a:latin typeface="Times New Roman" panose="02020603050405020304" pitchFamily="18" charset="0"/>
              <a:ea typeface="Times New Roman" panose="02020603050405020304" pitchFamily="18" charset="0"/>
            </a:endParaRPr>
          </a:p>
          <a:p>
            <a:pPr marL="193675" marR="328930" algn="just">
              <a:lnSpc>
                <a:spcPct val="150000"/>
              </a:lnSpc>
              <a:spcBef>
                <a:spcPts val="595"/>
              </a:spcBef>
            </a:pPr>
            <a:r>
              <a:rPr lang="en-US" dirty="0">
                <a:latin typeface="Times New Roman" panose="02020603050405020304" pitchFamily="18" charset="0"/>
                <a:ea typeface="Times New Roman" panose="02020603050405020304" pitchFamily="18" charset="0"/>
              </a:rPr>
              <a:t>Chakraborty B and </a:t>
            </a:r>
            <a:r>
              <a:rPr lang="en-US" dirty="0" err="1">
                <a:latin typeface="Times New Roman" panose="02020603050405020304" pitchFamily="18" charset="0"/>
                <a:ea typeface="Times New Roman" panose="02020603050405020304" pitchFamily="18" charset="0"/>
              </a:rPr>
              <a:t>Hazari</a:t>
            </a:r>
            <a:r>
              <a:rPr lang="en-US" dirty="0">
                <a:latin typeface="Times New Roman" panose="02020603050405020304" pitchFamily="18" charset="0"/>
                <a:ea typeface="Times New Roman" panose="02020603050405020304" pitchFamily="18" charset="0"/>
              </a:rPr>
              <a:t> S. (2016).</a:t>
            </a:r>
            <a:r>
              <a:rPr lang="en-US" spc="30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Impact of Inorganic and Organic Manures on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Yield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of Soybean and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Soil Properties. </a:t>
            </a:r>
            <a:r>
              <a:rPr lang="en-US" i="1" dirty="0">
                <a:latin typeface="Times New Roman" panose="02020603050405020304" pitchFamily="18" charset="0"/>
                <a:ea typeface="Times New Roman" panose="02020603050405020304" pitchFamily="18" charset="0"/>
              </a:rPr>
              <a:t>Soybean Research</a:t>
            </a:r>
            <a:r>
              <a:rPr lang="en-US" dirty="0">
                <a:latin typeface="Times New Roman" panose="02020603050405020304" pitchFamily="18" charset="0"/>
                <a:ea typeface="Times New Roman" panose="02020603050405020304" pitchFamily="18" charset="0"/>
              </a:rPr>
              <a:t>;</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14(2):54-62.</a:t>
            </a:r>
            <a:endParaRPr lang="en-IN" dirty="0">
              <a:latin typeface="Times New Roman" panose="02020603050405020304" pitchFamily="18" charset="0"/>
              <a:ea typeface="Times New Roman" panose="02020603050405020304" pitchFamily="18" charset="0"/>
            </a:endParaRPr>
          </a:p>
          <a:p>
            <a:pPr marL="193675" marR="325120" algn="just">
              <a:lnSpc>
                <a:spcPct val="150000"/>
              </a:lnSpc>
              <a:spcBef>
                <a:spcPts val="600"/>
              </a:spcBef>
            </a:pPr>
            <a:r>
              <a:rPr lang="en-US" dirty="0">
                <a:latin typeface="Times New Roman" panose="02020603050405020304" pitchFamily="18" charset="0"/>
                <a:ea typeface="Times New Roman" panose="02020603050405020304" pitchFamily="18" charset="0"/>
              </a:rPr>
              <a:t>Chauhan D K., Bhat J A., Thakur A K., Kumari S., Hussain Z., </a:t>
            </a:r>
            <a:r>
              <a:rPr lang="en-US" dirty="0" err="1">
                <a:latin typeface="Times New Roman" panose="02020603050405020304" pitchFamily="18" charset="0"/>
                <a:ea typeface="Times New Roman" panose="02020603050405020304" pitchFamily="18" charset="0"/>
              </a:rPr>
              <a:t>Satyawathi</a:t>
            </a:r>
            <a:r>
              <a:rPr lang="en-US" dirty="0">
                <a:latin typeface="Times New Roman" panose="02020603050405020304" pitchFamily="18" charset="0"/>
                <a:ea typeface="Times New Roman" panose="02020603050405020304" pitchFamily="18" charset="0"/>
              </a:rPr>
              <a:t> C T. (2015).</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Molecular characterization and genetic diversity assessment in soybean (</a:t>
            </a:r>
            <a:r>
              <a:rPr lang="en-US" i="1" dirty="0">
                <a:latin typeface="Times New Roman" panose="02020603050405020304" pitchFamily="18" charset="0"/>
                <a:ea typeface="Times New Roman" panose="02020603050405020304" pitchFamily="18" charset="0"/>
              </a:rPr>
              <a:t>Glycine max</a:t>
            </a:r>
            <a:r>
              <a:rPr lang="en-US" i="1"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(L.)</a:t>
            </a:r>
            <a:r>
              <a:rPr lang="en-US" spc="-5"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Merr</a:t>
            </a:r>
            <a:r>
              <a:rPr lang="en-US" dirty="0">
                <a:latin typeface="Times New Roman" panose="02020603050405020304" pitchFamily="18" charset="0"/>
                <a:ea typeface="Times New Roman" panose="02020603050405020304" pitchFamily="18" charset="0"/>
              </a:rPr>
              <a:t>.)</a:t>
            </a:r>
            <a:r>
              <a:rPr lang="en-US" spc="-10"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varieties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using</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SSR markers. </a:t>
            </a:r>
            <a:r>
              <a:rPr lang="en-US" i="1" dirty="0">
                <a:latin typeface="Times New Roman" panose="02020603050405020304" pitchFamily="18" charset="0"/>
                <a:ea typeface="Times New Roman" panose="02020603050405020304" pitchFamily="18" charset="0"/>
              </a:rPr>
              <a:t>Indian</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Journal</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of</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Biotechnology</a:t>
            </a:r>
            <a:r>
              <a:rPr lang="en-US" dirty="0">
                <a:latin typeface="Times New Roman" panose="02020603050405020304" pitchFamily="18" charset="0"/>
                <a:ea typeface="Times New Roman" panose="02020603050405020304" pitchFamily="18" charset="0"/>
              </a:rPr>
              <a:t>;</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14:504-510.</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65194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C87CA2-46FD-F19F-37DA-C0FA360B3663}"/>
              </a:ext>
            </a:extLst>
          </p:cNvPr>
          <p:cNvSpPr txBox="1"/>
          <p:nvPr/>
        </p:nvSpPr>
        <p:spPr>
          <a:xfrm>
            <a:off x="1638300" y="76200"/>
            <a:ext cx="8915400" cy="6278642"/>
          </a:xfrm>
          <a:prstGeom prst="rect">
            <a:avLst/>
          </a:prstGeom>
          <a:noFill/>
        </p:spPr>
        <p:txBody>
          <a:bodyPr wrap="square" rtlCol="0">
            <a:spAutoFit/>
          </a:bodyPr>
          <a:lstStyle/>
          <a:p>
            <a:pPr marL="193675" marR="327025" algn="just">
              <a:lnSpc>
                <a:spcPct val="150000"/>
              </a:lnSpc>
              <a:spcBef>
                <a:spcPts val="610"/>
              </a:spcBef>
            </a:pPr>
            <a:r>
              <a:rPr lang="en-US" dirty="0">
                <a:latin typeface="Times New Roman" panose="02020603050405020304" pitchFamily="18" charset="0"/>
                <a:ea typeface="Times New Roman" panose="02020603050405020304" pitchFamily="18" charset="0"/>
              </a:rPr>
              <a:t>Devi K N., Singh K., Singh M S., Singh S B., Singh K </a:t>
            </a:r>
            <a:r>
              <a:rPr lang="en-US" dirty="0" err="1">
                <a:latin typeface="Times New Roman" panose="02020603050405020304" pitchFamily="18" charset="0"/>
                <a:ea typeface="Times New Roman" panose="02020603050405020304" pitchFamily="18" charset="0"/>
              </a:rPr>
              <a:t>K</a:t>
            </a:r>
            <a:r>
              <a:rPr lang="en-US" dirty="0">
                <a:latin typeface="Times New Roman" panose="02020603050405020304" pitchFamily="18" charset="0"/>
                <a:ea typeface="Times New Roman" panose="02020603050405020304" pitchFamily="18" charset="0"/>
              </a:rPr>
              <a:t>. (2012). Influence of </a:t>
            </a:r>
            <a:r>
              <a:rPr lang="en-US" dirty="0" err="1">
                <a:latin typeface="Times New Roman" panose="02020603050405020304" pitchFamily="18" charset="0"/>
                <a:ea typeface="Times New Roman" panose="02020603050405020304" pitchFamily="18" charset="0"/>
              </a:rPr>
              <a:t>sulphur</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and boron fertilization on yield, quality, nutrient uptake and economics of soybean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t>
            </a:r>
            <a:r>
              <a:rPr lang="en-US" i="1" dirty="0">
                <a:latin typeface="Times New Roman" panose="02020603050405020304" pitchFamily="18" charset="0"/>
                <a:ea typeface="Times New Roman" panose="02020603050405020304" pitchFamily="18" charset="0"/>
              </a:rPr>
              <a:t>Glycine</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max</a:t>
            </a:r>
            <a:r>
              <a:rPr lang="en-US" dirty="0">
                <a:latin typeface="Times New Roman" panose="02020603050405020304" pitchFamily="18" charset="0"/>
                <a:ea typeface="Times New Roman" panose="02020603050405020304" pitchFamily="18" charset="0"/>
              </a:rPr>
              <a:t>) under upland conditions.</a:t>
            </a:r>
            <a:r>
              <a:rPr lang="en-US" spc="10"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J</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Agric</a:t>
            </a:r>
            <a:r>
              <a:rPr lang="en-US" i="1"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Sci; 4:1-10.</a:t>
            </a:r>
            <a:endParaRPr lang="en-IN" dirty="0">
              <a:latin typeface="Times New Roman" panose="02020603050405020304" pitchFamily="18" charset="0"/>
              <a:ea typeface="Times New Roman" panose="02020603050405020304" pitchFamily="18" charset="0"/>
            </a:endParaRPr>
          </a:p>
          <a:p>
            <a:pPr marL="193675" marR="326390" algn="just">
              <a:lnSpc>
                <a:spcPct val="150000"/>
              </a:lnSpc>
              <a:spcBef>
                <a:spcPts val="595"/>
              </a:spcBef>
            </a:pPr>
            <a:r>
              <a:rPr lang="en-US" dirty="0">
                <a:latin typeface="Times New Roman" panose="02020603050405020304" pitchFamily="18" charset="0"/>
                <a:ea typeface="Times New Roman" panose="02020603050405020304" pitchFamily="18" charset="0"/>
              </a:rPr>
              <a:t>Doyle J </a:t>
            </a:r>
            <a:r>
              <a:rPr lang="en-US" dirty="0" err="1">
                <a:latin typeface="Times New Roman" panose="02020603050405020304" pitchFamily="18" charset="0"/>
                <a:ea typeface="Times New Roman" panose="02020603050405020304" pitchFamily="18" charset="0"/>
              </a:rPr>
              <a:t>J</a:t>
            </a:r>
            <a:r>
              <a:rPr lang="en-US" dirty="0">
                <a:latin typeface="Times New Roman" panose="02020603050405020304" pitchFamily="18" charset="0"/>
                <a:ea typeface="Times New Roman" panose="02020603050405020304" pitchFamily="18" charset="0"/>
              </a:rPr>
              <a:t> and Doyle J L. (1990). Isolation of plant DNA from fresh tissue. </a:t>
            </a:r>
            <a:r>
              <a:rPr lang="en-US" i="1" dirty="0">
                <a:latin typeface="Times New Roman" panose="02020603050405020304" pitchFamily="18" charset="0"/>
                <a:ea typeface="Times New Roman" panose="02020603050405020304" pitchFamily="18" charset="0"/>
              </a:rPr>
              <a:t>Focus</a:t>
            </a:r>
            <a:r>
              <a:rPr lang="en-US" dirty="0">
                <a:latin typeface="Times New Roman" panose="02020603050405020304" pitchFamily="18" charset="0"/>
                <a:ea typeface="Times New Roman" panose="02020603050405020304" pitchFamily="18" charset="0"/>
              </a:rPr>
              <a:t>;</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12:13-15.</a:t>
            </a:r>
            <a:endParaRPr lang="en-IN" dirty="0">
              <a:latin typeface="Times New Roman" panose="02020603050405020304" pitchFamily="18" charset="0"/>
              <a:ea typeface="Times New Roman" panose="02020603050405020304" pitchFamily="18" charset="0"/>
            </a:endParaRPr>
          </a:p>
          <a:p>
            <a:pPr marL="193675" marR="328295" algn="just">
              <a:lnSpc>
                <a:spcPct val="150000"/>
              </a:lnSpc>
              <a:spcBef>
                <a:spcPts val="600"/>
              </a:spcBef>
            </a:pPr>
            <a:r>
              <a:rPr lang="en-US" dirty="0">
                <a:latin typeface="Times New Roman" panose="02020603050405020304" pitchFamily="18" charset="0"/>
                <a:ea typeface="Times New Roman" panose="02020603050405020304" pitchFamily="18" charset="0"/>
              </a:rPr>
              <a:t>Garima D., Shreya 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Singh G and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Kumar</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 (2020).</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Soybean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and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Its Products:</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Nutritional</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and Health Benefits.</a:t>
            </a:r>
            <a:r>
              <a:rPr lang="en-US" spc="10"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J</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Nut Sci</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Heal Diet</a:t>
            </a:r>
            <a:r>
              <a:rPr lang="en-US" dirty="0">
                <a:latin typeface="Times New Roman" panose="02020603050405020304" pitchFamily="18" charset="0"/>
                <a:ea typeface="Times New Roman" panose="02020603050405020304" pitchFamily="18" charset="0"/>
              </a:rPr>
              <a:t>; 1(2):22-29.</a:t>
            </a:r>
            <a:endParaRPr lang="en-IN" dirty="0">
              <a:latin typeface="Times New Roman" panose="02020603050405020304" pitchFamily="18" charset="0"/>
              <a:ea typeface="Times New Roman" panose="02020603050405020304" pitchFamily="18" charset="0"/>
            </a:endParaRPr>
          </a:p>
          <a:p>
            <a:pPr marL="193675" marR="325755" algn="just">
              <a:lnSpc>
                <a:spcPct val="150000"/>
              </a:lnSpc>
              <a:spcBef>
                <a:spcPts val="605"/>
              </a:spcBef>
            </a:pPr>
            <a:r>
              <a:rPr lang="en-US" dirty="0">
                <a:latin typeface="Times New Roman" panose="02020603050405020304" pitchFamily="18" charset="0"/>
                <a:ea typeface="Times New Roman" panose="02020603050405020304" pitchFamily="18" charset="0"/>
              </a:rPr>
              <a:t>Guan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Chang</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R.,</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Li</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Y.,</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Wang</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L.,</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Liu</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Z.,</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Qiu</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L.,</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(2010).</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Genetic</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diversity</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comparison between Chinese and Japanese soybeans (</a:t>
            </a:r>
            <a:r>
              <a:rPr lang="en-US" i="1" dirty="0">
                <a:latin typeface="Times New Roman" panose="02020603050405020304" pitchFamily="18" charset="0"/>
                <a:ea typeface="Times New Roman" panose="02020603050405020304" pitchFamily="18" charset="0"/>
              </a:rPr>
              <a:t>Glycine max </a:t>
            </a:r>
            <a:r>
              <a:rPr lang="en-US" dirty="0">
                <a:latin typeface="Times New Roman" panose="02020603050405020304" pitchFamily="18" charset="0"/>
                <a:ea typeface="Times New Roman" panose="02020603050405020304" pitchFamily="18" charset="0"/>
              </a:rPr>
              <a:t>(L.) </a:t>
            </a:r>
            <a:r>
              <a:rPr lang="en-US" dirty="0" err="1">
                <a:latin typeface="Times New Roman" panose="02020603050405020304" pitchFamily="18" charset="0"/>
                <a:ea typeface="Times New Roman" panose="02020603050405020304" pitchFamily="18" charset="0"/>
              </a:rPr>
              <a:t>Merr</a:t>
            </a:r>
            <a:r>
              <a:rPr lang="en-US" dirty="0">
                <a:latin typeface="Times New Roman" panose="02020603050405020304" pitchFamily="18" charset="0"/>
                <a:ea typeface="Times New Roman" panose="02020603050405020304" pitchFamily="18" charset="0"/>
              </a:rPr>
              <a:t>.) revealed</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by</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nuclear SSRS. </a:t>
            </a:r>
            <a:r>
              <a:rPr lang="en-US" i="1" dirty="0">
                <a:latin typeface="Times New Roman" panose="02020603050405020304" pitchFamily="18" charset="0"/>
                <a:ea typeface="Times New Roman" panose="02020603050405020304" pitchFamily="18" charset="0"/>
              </a:rPr>
              <a:t>Genet</a:t>
            </a:r>
            <a:r>
              <a:rPr lang="en-US" i="1" spc="10"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Resour</a:t>
            </a:r>
            <a:r>
              <a:rPr lang="en-US" i="1" dirty="0">
                <a:latin typeface="Times New Roman" panose="02020603050405020304" pitchFamily="18" charset="0"/>
                <a:ea typeface="Times New Roman" panose="02020603050405020304" pitchFamily="18" charset="0"/>
              </a:rPr>
              <a:t> Crop </a:t>
            </a:r>
            <a:r>
              <a:rPr lang="en-US" i="1" dirty="0" err="1">
                <a:latin typeface="Times New Roman" panose="02020603050405020304" pitchFamily="18" charset="0"/>
                <a:ea typeface="Times New Roman" panose="02020603050405020304" pitchFamily="18" charset="0"/>
              </a:rPr>
              <a:t>Evol</a:t>
            </a:r>
            <a:r>
              <a:rPr lang="en-US" dirty="0">
                <a:latin typeface="Times New Roman" panose="02020603050405020304" pitchFamily="18" charset="0"/>
                <a:ea typeface="Times New Roman" panose="02020603050405020304" pitchFamily="18" charset="0"/>
              </a:rPr>
              <a:t>;</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57:229-242.</a:t>
            </a:r>
            <a:endParaRPr lang="en-IN" dirty="0">
              <a:latin typeface="Times New Roman" panose="02020603050405020304" pitchFamily="18" charset="0"/>
              <a:ea typeface="Times New Roman" panose="02020603050405020304" pitchFamily="18" charset="0"/>
            </a:endParaRPr>
          </a:p>
          <a:p>
            <a:pPr algn="just">
              <a:lnSpc>
                <a:spcPct val="150000"/>
              </a:lnSpc>
            </a:pPr>
            <a:r>
              <a:rPr lang="en-US" dirty="0" err="1">
                <a:latin typeface="Times New Roman" panose="02020603050405020304" pitchFamily="18" charset="0"/>
                <a:ea typeface="Times New Roman" panose="02020603050405020304" pitchFamily="18" charset="0"/>
              </a:rPr>
              <a:t>Ibanda</a:t>
            </a:r>
            <a:r>
              <a:rPr lang="en-US" dirty="0">
                <a:latin typeface="Times New Roman" panose="02020603050405020304" pitchFamily="18" charset="0"/>
                <a:ea typeface="Times New Roman" panose="02020603050405020304" pitchFamily="18" charset="0"/>
              </a:rPr>
              <a:t> A P., </a:t>
            </a:r>
            <a:r>
              <a:rPr lang="en-US" dirty="0" err="1">
                <a:latin typeface="Times New Roman" panose="02020603050405020304" pitchFamily="18" charset="0"/>
                <a:ea typeface="Times New Roman" panose="02020603050405020304" pitchFamily="18" charset="0"/>
              </a:rPr>
              <a:t>Karungi</a:t>
            </a:r>
            <a:r>
              <a:rPr lang="en-US" dirty="0">
                <a:latin typeface="Times New Roman" panose="02020603050405020304" pitchFamily="18" charset="0"/>
                <a:ea typeface="Times New Roman" panose="02020603050405020304" pitchFamily="18" charset="0"/>
              </a:rPr>
              <a:t> J., Malinga G M., </a:t>
            </a:r>
            <a:r>
              <a:rPr lang="en-US" dirty="0" err="1">
                <a:latin typeface="Times New Roman" panose="02020603050405020304" pitchFamily="18" charset="0"/>
                <a:ea typeface="Times New Roman" panose="02020603050405020304" pitchFamily="18" charset="0"/>
              </a:rPr>
              <a:t>Adjumati</a:t>
            </a:r>
            <a:r>
              <a:rPr lang="en-US" dirty="0">
                <a:latin typeface="Times New Roman" panose="02020603050405020304" pitchFamily="18" charset="0"/>
                <a:ea typeface="Times New Roman" panose="02020603050405020304" pitchFamily="18" charset="0"/>
              </a:rPr>
              <a:t> G. (2018). Influence of environment</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on soybean (</a:t>
            </a:r>
            <a:r>
              <a:rPr lang="en-US" i="1" dirty="0">
                <a:latin typeface="Times New Roman" panose="02020603050405020304" pitchFamily="18" charset="0"/>
                <a:ea typeface="Times New Roman" panose="02020603050405020304" pitchFamily="18" charset="0"/>
              </a:rPr>
              <a:t>Glycine max </a:t>
            </a:r>
            <a:r>
              <a:rPr lang="en-US" dirty="0">
                <a:latin typeface="Times New Roman" panose="02020603050405020304" pitchFamily="18" charset="0"/>
                <a:ea typeface="Times New Roman" panose="02020603050405020304" pitchFamily="18" charset="0"/>
              </a:rPr>
              <a:t>(L) </a:t>
            </a:r>
            <a:r>
              <a:rPr lang="en-US" dirty="0" err="1">
                <a:latin typeface="Times New Roman" panose="02020603050405020304" pitchFamily="18" charset="0"/>
                <a:ea typeface="Times New Roman" panose="02020603050405020304" pitchFamily="18" charset="0"/>
              </a:rPr>
              <a:t>Merr</a:t>
            </a:r>
            <a:r>
              <a:rPr lang="en-US" dirty="0">
                <a:latin typeface="Times New Roman" panose="02020603050405020304" pitchFamily="18" charset="0"/>
                <a:ea typeface="Times New Roman" panose="02020603050405020304" pitchFamily="18" charset="0"/>
              </a:rPr>
              <a:t>.) resistance to groundnut leaf miner (</a:t>
            </a:r>
            <a:r>
              <a:rPr lang="en-US" i="1" dirty="0" err="1">
                <a:latin typeface="Times New Roman" panose="02020603050405020304" pitchFamily="18" charset="0"/>
                <a:ea typeface="Times New Roman" panose="02020603050405020304" pitchFamily="18" charset="0"/>
              </a:rPr>
              <a:t>Apcoaerema</a:t>
            </a:r>
            <a:r>
              <a:rPr lang="en-US" i="1" spc="5"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modicella</a:t>
            </a:r>
            <a:r>
              <a:rPr lang="en-US" i="1"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(Deventer)) in</a:t>
            </a:r>
            <a:r>
              <a:rPr lang="en-US" spc="5"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rPr>
              <a:t>Uganda. </a:t>
            </a:r>
            <a:r>
              <a:rPr lang="en-US" i="1" dirty="0">
                <a:latin typeface="Times New Roman" panose="02020603050405020304" pitchFamily="18" charset="0"/>
                <a:ea typeface="Times New Roman" panose="02020603050405020304" pitchFamily="18" charset="0"/>
              </a:rPr>
              <a:t>J</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Plant Breed</a:t>
            </a:r>
            <a:r>
              <a:rPr lang="en-US" i="1" spc="-5" dirty="0">
                <a:latin typeface="Times New Roman" panose="02020603050405020304" pitchFamily="18" charset="0"/>
                <a:ea typeface="Times New Roman" panose="02020603050405020304" pitchFamily="18" charset="0"/>
              </a:rPr>
              <a:t> </a:t>
            </a:r>
            <a:r>
              <a:rPr lang="en-US" i="1" dirty="0">
                <a:latin typeface="Times New Roman" panose="02020603050405020304" pitchFamily="18" charset="0"/>
                <a:ea typeface="Times New Roman" panose="02020603050405020304" pitchFamily="18" charset="0"/>
              </a:rPr>
              <a:t>Crop Sci</a:t>
            </a:r>
            <a:r>
              <a:rPr lang="en-US" dirty="0">
                <a:latin typeface="Times New Roman" panose="02020603050405020304" pitchFamily="18" charset="0"/>
                <a:ea typeface="Times New Roman" panose="02020603050405020304" pitchFamily="18" charset="0"/>
              </a:rPr>
              <a:t>; 10(12):336</a:t>
            </a:r>
            <a:endParaRPr lang="en-IN" dirty="0">
              <a:latin typeface="Times New Roman" panose="02020603050405020304" pitchFamily="18" charset="0"/>
              <a:ea typeface="Times New Roman" panose="02020603050405020304" pitchFamily="18" charset="0"/>
            </a:endParaRPr>
          </a:p>
          <a:p>
            <a:br>
              <a:rPr lang="en-US" dirty="0">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2286243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1143000"/>
            <a:ext cx="8534400" cy="5257800"/>
          </a:xfrm>
        </p:spPr>
        <p:txBody>
          <a:bodyPr>
            <a:normAutofit lnSpcReduction="10000"/>
          </a:bodyPr>
          <a:lstStyle/>
          <a:p>
            <a:pPr marL="436245" indent="-424180" algn="just">
              <a:lnSpc>
                <a:spcPct val="100000"/>
              </a:lnSpc>
              <a:spcBef>
                <a:spcPts val="100"/>
              </a:spcBef>
              <a:buClr>
                <a:schemeClr val="tx2">
                  <a:lumMod val="75000"/>
                </a:schemeClr>
              </a:buClr>
              <a:buSzPct val="105000"/>
              <a:buFont typeface="Wingdings" pitchFamily="2" charset="2"/>
              <a:buChar char="Ø"/>
              <a:tabLst>
                <a:tab pos="436880" algn="l"/>
              </a:tabLst>
            </a:pPr>
            <a:r>
              <a:rPr lang="en-US" sz="2700" dirty="0">
                <a:solidFill>
                  <a:schemeClr val="tx2">
                    <a:lumMod val="75000"/>
                  </a:schemeClr>
                </a:solidFill>
                <a:latin typeface="Times New Roman"/>
                <a:cs typeface="Times New Roman"/>
              </a:rPr>
              <a:t>One </a:t>
            </a:r>
            <a:r>
              <a:rPr lang="en-US" sz="2700" spc="-5" dirty="0">
                <a:solidFill>
                  <a:schemeClr val="tx2">
                    <a:lumMod val="75000"/>
                  </a:schemeClr>
                </a:solidFill>
                <a:latin typeface="Times New Roman"/>
                <a:cs typeface="Times New Roman"/>
              </a:rPr>
              <a:t>of </a:t>
            </a:r>
            <a:r>
              <a:rPr lang="en-US" sz="2700" dirty="0">
                <a:solidFill>
                  <a:schemeClr val="tx2">
                    <a:lumMod val="75000"/>
                  </a:schemeClr>
                </a:solidFill>
                <a:latin typeface="Times New Roman"/>
                <a:cs typeface="Times New Roman"/>
              </a:rPr>
              <a:t>the </a:t>
            </a:r>
            <a:r>
              <a:rPr lang="en-US" sz="2700" spc="-25" dirty="0">
                <a:solidFill>
                  <a:schemeClr val="tx2">
                    <a:lumMod val="75000"/>
                  </a:schemeClr>
                </a:solidFill>
                <a:latin typeface="Times New Roman"/>
                <a:cs typeface="Times New Roman"/>
              </a:rPr>
              <a:t>world’s </a:t>
            </a:r>
            <a:r>
              <a:rPr lang="en-US" sz="2700" dirty="0">
                <a:solidFill>
                  <a:schemeClr val="tx2">
                    <a:lumMod val="75000"/>
                  </a:schemeClr>
                </a:solidFill>
                <a:latin typeface="Times New Roman"/>
                <a:cs typeface="Times New Roman"/>
              </a:rPr>
              <a:t>most </a:t>
            </a:r>
            <a:r>
              <a:rPr lang="en-US" sz="2700" spc="-5" dirty="0">
                <a:solidFill>
                  <a:schemeClr val="tx2">
                    <a:lumMod val="75000"/>
                  </a:schemeClr>
                </a:solidFill>
                <a:latin typeface="Times New Roman"/>
                <a:cs typeface="Times New Roman"/>
              </a:rPr>
              <a:t>important economic legume</a:t>
            </a:r>
            <a:r>
              <a:rPr lang="en-US" sz="2700" spc="30" dirty="0">
                <a:solidFill>
                  <a:schemeClr val="tx2">
                    <a:lumMod val="75000"/>
                  </a:schemeClr>
                </a:solidFill>
                <a:latin typeface="Times New Roman"/>
                <a:cs typeface="Times New Roman"/>
              </a:rPr>
              <a:t> </a:t>
            </a:r>
            <a:r>
              <a:rPr lang="en-US" sz="2700" spc="-5" dirty="0">
                <a:solidFill>
                  <a:schemeClr val="tx2">
                    <a:lumMod val="75000"/>
                  </a:schemeClr>
                </a:solidFill>
                <a:latin typeface="Times New Roman"/>
                <a:cs typeface="Times New Roman"/>
              </a:rPr>
              <a:t>crops.</a:t>
            </a:r>
          </a:p>
          <a:p>
            <a:pPr marL="436245" indent="-424180" algn="just">
              <a:lnSpc>
                <a:spcPct val="100000"/>
              </a:lnSpc>
              <a:spcBef>
                <a:spcPts val="100"/>
              </a:spcBef>
              <a:buClr>
                <a:schemeClr val="tx2">
                  <a:lumMod val="75000"/>
                </a:schemeClr>
              </a:buClr>
              <a:buSzPct val="105000"/>
              <a:buFont typeface="Wingdings" pitchFamily="2" charset="2"/>
              <a:buChar char="Ø"/>
              <a:tabLst>
                <a:tab pos="436880" algn="l"/>
              </a:tabLst>
            </a:pPr>
            <a:endParaRPr lang="en-US" sz="2700" spc="-5" dirty="0">
              <a:solidFill>
                <a:schemeClr val="tx2">
                  <a:lumMod val="75000"/>
                </a:schemeClr>
              </a:solidFill>
              <a:latin typeface="Times New Roman"/>
              <a:cs typeface="Times New Roman"/>
            </a:endParaRPr>
          </a:p>
          <a:p>
            <a:pPr marL="436245" indent="-424180" algn="just">
              <a:lnSpc>
                <a:spcPct val="100000"/>
              </a:lnSpc>
              <a:spcBef>
                <a:spcPts val="100"/>
              </a:spcBef>
              <a:buClr>
                <a:schemeClr val="tx2">
                  <a:lumMod val="75000"/>
                </a:schemeClr>
              </a:buClr>
              <a:buSzPct val="105000"/>
              <a:buFont typeface="Wingdings" pitchFamily="2" charset="2"/>
              <a:buChar char="Ø"/>
              <a:tabLst>
                <a:tab pos="436880" algn="l"/>
              </a:tabLst>
            </a:pPr>
            <a:r>
              <a:rPr lang="en-US" sz="2700" spc="-30" dirty="0">
                <a:solidFill>
                  <a:schemeClr val="tx2">
                    <a:lumMod val="75000"/>
                  </a:schemeClr>
                </a:solidFill>
                <a:latin typeface="Times New Roman"/>
                <a:cs typeface="Times New Roman"/>
              </a:rPr>
              <a:t>It </a:t>
            </a:r>
            <a:r>
              <a:rPr lang="en-US" sz="2700" dirty="0">
                <a:solidFill>
                  <a:schemeClr val="tx2">
                    <a:lumMod val="75000"/>
                  </a:schemeClr>
                </a:solidFill>
                <a:latin typeface="Times New Roman"/>
                <a:cs typeface="Times New Roman"/>
              </a:rPr>
              <a:t>is </a:t>
            </a:r>
            <a:r>
              <a:rPr lang="en-US" sz="2700" spc="-5" dirty="0">
                <a:solidFill>
                  <a:schemeClr val="tx2">
                    <a:lumMod val="75000"/>
                  </a:schemeClr>
                </a:solidFill>
                <a:latin typeface="Times New Roman"/>
                <a:cs typeface="Times New Roman"/>
              </a:rPr>
              <a:t>called </a:t>
            </a:r>
            <a:r>
              <a:rPr lang="en-US" sz="2700" spc="-10" dirty="0">
                <a:solidFill>
                  <a:schemeClr val="tx2">
                    <a:lumMod val="75000"/>
                  </a:schemeClr>
                </a:solidFill>
                <a:latin typeface="Times New Roman"/>
                <a:cs typeface="Times New Roman"/>
              </a:rPr>
              <a:t>as </a:t>
            </a:r>
            <a:r>
              <a:rPr lang="en-US" sz="2700" spc="-5" dirty="0">
                <a:solidFill>
                  <a:schemeClr val="tx2">
                    <a:lumMod val="75000"/>
                  </a:schemeClr>
                </a:solidFill>
                <a:latin typeface="Times New Roman"/>
                <a:cs typeface="Times New Roman"/>
              </a:rPr>
              <a:t>Golden Bean </a:t>
            </a:r>
            <a:r>
              <a:rPr lang="en-US" sz="2700" dirty="0">
                <a:solidFill>
                  <a:schemeClr val="tx2">
                    <a:lumMod val="75000"/>
                  </a:schemeClr>
                </a:solidFill>
                <a:latin typeface="Times New Roman"/>
                <a:cs typeface="Times New Roman"/>
              </a:rPr>
              <a:t>or </a:t>
            </a:r>
            <a:r>
              <a:rPr lang="en-US" sz="2700" spc="-5" dirty="0">
                <a:solidFill>
                  <a:schemeClr val="tx2">
                    <a:lumMod val="75000"/>
                  </a:schemeClr>
                </a:solidFill>
                <a:latin typeface="Times New Roman"/>
                <a:cs typeface="Times New Roman"/>
              </a:rPr>
              <a:t>Miracle</a:t>
            </a:r>
            <a:r>
              <a:rPr lang="en-US" sz="2700" spc="105" dirty="0">
                <a:solidFill>
                  <a:schemeClr val="tx2">
                    <a:lumMod val="75000"/>
                  </a:schemeClr>
                </a:solidFill>
                <a:latin typeface="Times New Roman"/>
                <a:cs typeface="Times New Roman"/>
              </a:rPr>
              <a:t> </a:t>
            </a:r>
            <a:r>
              <a:rPr lang="en-US" sz="2700" spc="-15" dirty="0">
                <a:solidFill>
                  <a:schemeClr val="tx2">
                    <a:lumMod val="75000"/>
                  </a:schemeClr>
                </a:solidFill>
                <a:latin typeface="Times New Roman"/>
                <a:cs typeface="Times New Roman"/>
              </a:rPr>
              <a:t>Crop.</a:t>
            </a:r>
          </a:p>
          <a:p>
            <a:pPr marL="436245" indent="-424180" algn="just">
              <a:lnSpc>
                <a:spcPct val="100000"/>
              </a:lnSpc>
              <a:spcBef>
                <a:spcPts val="100"/>
              </a:spcBef>
              <a:buClr>
                <a:schemeClr val="tx2">
                  <a:lumMod val="75000"/>
                </a:schemeClr>
              </a:buClr>
              <a:buSzPct val="105000"/>
              <a:buFont typeface="Wingdings" pitchFamily="2" charset="2"/>
              <a:buChar char="Ø"/>
              <a:tabLst>
                <a:tab pos="436880" algn="l"/>
              </a:tabLst>
            </a:pPr>
            <a:endParaRPr lang="en-US" sz="2700" spc="-15" dirty="0">
              <a:solidFill>
                <a:schemeClr val="tx2">
                  <a:lumMod val="75000"/>
                </a:schemeClr>
              </a:solidFill>
              <a:latin typeface="Times New Roman"/>
              <a:cs typeface="Times New Roman"/>
            </a:endParaRPr>
          </a:p>
          <a:p>
            <a:pPr marL="436245" indent="-424180" algn="just">
              <a:lnSpc>
                <a:spcPct val="100000"/>
              </a:lnSpc>
              <a:spcBef>
                <a:spcPts val="100"/>
              </a:spcBef>
              <a:buClr>
                <a:schemeClr val="tx2">
                  <a:lumMod val="75000"/>
                </a:schemeClr>
              </a:buClr>
              <a:buSzPct val="105000"/>
              <a:buFont typeface="Wingdings" pitchFamily="2" charset="2"/>
              <a:buChar char="Ø"/>
              <a:tabLst>
                <a:tab pos="436880" algn="l"/>
              </a:tabLst>
            </a:pPr>
            <a:r>
              <a:rPr lang="en-US" sz="2700" dirty="0">
                <a:solidFill>
                  <a:schemeClr val="tx2">
                    <a:lumMod val="75000"/>
                  </a:schemeClr>
                </a:solidFill>
                <a:latin typeface="Times New Roman" panose="02020603050405020304" pitchFamily="18" charset="0"/>
                <a:cs typeface="Times New Roman" panose="02020603050405020304" pitchFamily="18" charset="0"/>
              </a:rPr>
              <a:t>Cultivated soybean, one of the major crops, is used for animal feed and human foods.</a:t>
            </a:r>
          </a:p>
          <a:p>
            <a:pPr marL="436245" indent="-424180" algn="just">
              <a:lnSpc>
                <a:spcPct val="100000"/>
              </a:lnSpc>
              <a:spcBef>
                <a:spcPts val="100"/>
              </a:spcBef>
              <a:buClr>
                <a:schemeClr val="tx2">
                  <a:lumMod val="75000"/>
                </a:schemeClr>
              </a:buClr>
              <a:buSzPct val="105000"/>
              <a:buFont typeface="Wingdings" pitchFamily="2" charset="2"/>
              <a:buChar char="Ø"/>
              <a:tabLst>
                <a:tab pos="436880" algn="l"/>
              </a:tabLst>
            </a:pPr>
            <a:endParaRPr lang="en-US" sz="2700" dirty="0">
              <a:solidFill>
                <a:schemeClr val="tx2">
                  <a:lumMod val="75000"/>
                </a:schemeClr>
              </a:solidFill>
              <a:latin typeface="Times New Roman" panose="02020603050405020304" pitchFamily="18" charset="0"/>
              <a:cs typeface="Times New Roman" panose="02020603050405020304" pitchFamily="18" charset="0"/>
            </a:endParaRPr>
          </a:p>
          <a:p>
            <a:pPr marL="436245" indent="-424180" algn="just">
              <a:lnSpc>
                <a:spcPct val="100000"/>
              </a:lnSpc>
              <a:spcBef>
                <a:spcPts val="100"/>
              </a:spcBef>
              <a:buClr>
                <a:schemeClr val="tx2">
                  <a:lumMod val="75000"/>
                </a:schemeClr>
              </a:buClr>
              <a:buSzPct val="105000"/>
              <a:buFont typeface="Wingdings" pitchFamily="2" charset="2"/>
              <a:buChar char="Ø"/>
              <a:tabLst>
                <a:tab pos="436880" algn="l"/>
              </a:tabLst>
            </a:pPr>
            <a:r>
              <a:rPr lang="en-US" sz="2700" dirty="0">
                <a:solidFill>
                  <a:schemeClr val="tx2">
                    <a:lumMod val="75000"/>
                  </a:schemeClr>
                </a:solidFill>
                <a:latin typeface="Times New Roman" panose="02020603050405020304" pitchFamily="18" charset="0"/>
                <a:cs typeface="Times New Roman" panose="02020603050405020304" pitchFamily="18" charset="0"/>
              </a:rPr>
              <a:t>It is the second most important oil seed crop in India, next to mustard</a:t>
            </a:r>
          </a:p>
          <a:p>
            <a:pPr marL="436245" indent="-424180" algn="just">
              <a:lnSpc>
                <a:spcPct val="100000"/>
              </a:lnSpc>
              <a:spcBef>
                <a:spcPts val="100"/>
              </a:spcBef>
              <a:buClr>
                <a:schemeClr val="tx2">
                  <a:lumMod val="75000"/>
                </a:schemeClr>
              </a:buClr>
              <a:buSzPct val="105000"/>
              <a:buFont typeface="Wingdings" pitchFamily="2" charset="2"/>
              <a:buChar char="Ø"/>
              <a:tabLst>
                <a:tab pos="436880" algn="l"/>
              </a:tabLst>
            </a:pPr>
            <a:endParaRPr lang="en-US" sz="2700" dirty="0">
              <a:solidFill>
                <a:schemeClr val="tx2">
                  <a:lumMod val="75000"/>
                </a:schemeClr>
              </a:solidFill>
              <a:latin typeface="Times New Roman" panose="02020603050405020304" pitchFamily="18" charset="0"/>
              <a:cs typeface="Times New Roman" panose="02020603050405020304" pitchFamily="18" charset="0"/>
            </a:endParaRPr>
          </a:p>
          <a:p>
            <a:pPr marL="436245" indent="-424180" algn="just">
              <a:spcBef>
                <a:spcPts val="100"/>
              </a:spcBef>
              <a:buClr>
                <a:schemeClr val="tx2">
                  <a:lumMod val="75000"/>
                </a:schemeClr>
              </a:buClr>
              <a:buSzPct val="105000"/>
              <a:buFont typeface="Wingdings" pitchFamily="2" charset="2"/>
              <a:buChar char="Ø"/>
              <a:tabLst>
                <a:tab pos="436880" algn="l"/>
              </a:tabLst>
            </a:pPr>
            <a:r>
              <a:rPr lang="en-US" sz="2700" dirty="0">
                <a:solidFill>
                  <a:schemeClr val="tx2">
                    <a:lumMod val="75000"/>
                  </a:schemeClr>
                </a:solidFill>
                <a:latin typeface="Times New Roman"/>
                <a:cs typeface="Times New Roman"/>
              </a:rPr>
              <a:t>Production </a:t>
            </a:r>
            <a:r>
              <a:rPr lang="en-US" sz="2700" spc="-5" dirty="0">
                <a:solidFill>
                  <a:schemeClr val="tx2">
                    <a:lumMod val="75000"/>
                  </a:schemeClr>
                </a:solidFill>
                <a:latin typeface="Times New Roman"/>
                <a:cs typeface="Times New Roman"/>
              </a:rPr>
              <a:t>of soybean </a:t>
            </a:r>
            <a:r>
              <a:rPr lang="en-US" sz="2700" dirty="0">
                <a:solidFill>
                  <a:schemeClr val="tx2">
                    <a:lumMod val="75000"/>
                  </a:schemeClr>
                </a:solidFill>
                <a:latin typeface="Times New Roman"/>
                <a:cs typeface="Times New Roman"/>
              </a:rPr>
              <a:t>in </a:t>
            </a:r>
            <a:r>
              <a:rPr lang="en-US" sz="2700" spc="-10" dirty="0">
                <a:solidFill>
                  <a:schemeClr val="tx2">
                    <a:lumMod val="75000"/>
                  </a:schemeClr>
                </a:solidFill>
                <a:latin typeface="Times New Roman"/>
                <a:cs typeface="Times New Roman"/>
              </a:rPr>
              <a:t>India </a:t>
            </a:r>
            <a:r>
              <a:rPr lang="en-US" sz="2700" dirty="0">
                <a:solidFill>
                  <a:schemeClr val="tx2">
                    <a:lumMod val="75000"/>
                  </a:schemeClr>
                </a:solidFill>
                <a:latin typeface="Times New Roman"/>
                <a:cs typeface="Times New Roman"/>
              </a:rPr>
              <a:t>is </a:t>
            </a:r>
            <a:r>
              <a:rPr lang="en-US" sz="2700" spc="-5" dirty="0">
                <a:solidFill>
                  <a:schemeClr val="tx2">
                    <a:lumMod val="75000"/>
                  </a:schemeClr>
                </a:solidFill>
                <a:latin typeface="Times New Roman"/>
                <a:cs typeface="Times New Roman"/>
              </a:rPr>
              <a:t>dominated </a:t>
            </a:r>
            <a:r>
              <a:rPr lang="en-US" sz="2700" spc="25" dirty="0">
                <a:solidFill>
                  <a:schemeClr val="tx2">
                    <a:lumMod val="75000"/>
                  </a:schemeClr>
                </a:solidFill>
                <a:latin typeface="Times New Roman"/>
                <a:cs typeface="Times New Roman"/>
              </a:rPr>
              <a:t>by  </a:t>
            </a:r>
            <a:r>
              <a:rPr lang="en-US" sz="2700" spc="-5" dirty="0">
                <a:solidFill>
                  <a:schemeClr val="tx2">
                    <a:lumMod val="75000"/>
                  </a:schemeClr>
                </a:solidFill>
                <a:latin typeface="Times New Roman"/>
                <a:cs typeface="Times New Roman"/>
              </a:rPr>
              <a:t>Maharashtra and </a:t>
            </a:r>
            <a:r>
              <a:rPr lang="en-US" sz="2700" dirty="0">
                <a:solidFill>
                  <a:schemeClr val="tx2">
                    <a:lumMod val="75000"/>
                  </a:schemeClr>
                </a:solidFill>
                <a:latin typeface="Times New Roman"/>
                <a:cs typeface="Times New Roman"/>
              </a:rPr>
              <a:t>Madhya </a:t>
            </a:r>
            <a:r>
              <a:rPr lang="en-US" sz="2700" spc="-5" dirty="0">
                <a:solidFill>
                  <a:schemeClr val="tx2">
                    <a:lumMod val="75000"/>
                  </a:schemeClr>
                </a:solidFill>
                <a:latin typeface="Times New Roman"/>
                <a:cs typeface="Times New Roman"/>
              </a:rPr>
              <a:t>Pradesh which contribute </a:t>
            </a:r>
            <a:r>
              <a:rPr lang="en-US" sz="2700" dirty="0">
                <a:solidFill>
                  <a:schemeClr val="tx2">
                    <a:lumMod val="75000"/>
                  </a:schemeClr>
                </a:solidFill>
                <a:latin typeface="Times New Roman"/>
                <a:cs typeface="Times New Roman"/>
              </a:rPr>
              <a:t>to 89 % of  total </a:t>
            </a:r>
            <a:r>
              <a:rPr lang="en-US" sz="2700" spc="-15" dirty="0">
                <a:solidFill>
                  <a:schemeClr val="tx2">
                    <a:lumMod val="75000"/>
                  </a:schemeClr>
                </a:solidFill>
                <a:latin typeface="Times New Roman"/>
                <a:cs typeface="Times New Roman"/>
              </a:rPr>
              <a:t>soybean </a:t>
            </a:r>
            <a:r>
              <a:rPr lang="en-US" sz="2700" spc="-5" dirty="0">
                <a:solidFill>
                  <a:schemeClr val="tx2">
                    <a:lumMod val="75000"/>
                  </a:schemeClr>
                </a:solidFill>
                <a:latin typeface="Times New Roman"/>
                <a:cs typeface="Times New Roman"/>
              </a:rPr>
              <a:t>production </a:t>
            </a:r>
            <a:r>
              <a:rPr lang="en-US" sz="2700" dirty="0">
                <a:solidFill>
                  <a:schemeClr val="tx2">
                    <a:lumMod val="75000"/>
                  </a:schemeClr>
                </a:solidFill>
                <a:latin typeface="Times New Roman"/>
                <a:cs typeface="Times New Roman"/>
              </a:rPr>
              <a:t>in</a:t>
            </a:r>
            <a:r>
              <a:rPr lang="en-US" sz="2700" spc="60" dirty="0">
                <a:solidFill>
                  <a:schemeClr val="tx2">
                    <a:lumMod val="75000"/>
                  </a:schemeClr>
                </a:solidFill>
                <a:latin typeface="Times New Roman"/>
                <a:cs typeface="Times New Roman"/>
              </a:rPr>
              <a:t> </a:t>
            </a:r>
            <a:r>
              <a:rPr lang="en-US" sz="2700" spc="-5" dirty="0">
                <a:solidFill>
                  <a:schemeClr val="tx2">
                    <a:lumMod val="75000"/>
                  </a:schemeClr>
                </a:solidFill>
                <a:latin typeface="Times New Roman"/>
                <a:cs typeface="Times New Roman"/>
              </a:rPr>
              <a:t>country.</a:t>
            </a:r>
            <a:endParaRPr lang="en-US" sz="2700" dirty="0">
              <a:solidFill>
                <a:schemeClr val="tx2">
                  <a:lumMod val="75000"/>
                </a:schemeClr>
              </a:solidFill>
              <a:latin typeface="Times New Roman"/>
              <a:cs typeface="Times New Roman"/>
            </a:endParaRPr>
          </a:p>
          <a:p>
            <a:pPr marL="436245" indent="-424180" algn="just">
              <a:spcBef>
                <a:spcPts val="100"/>
              </a:spcBef>
              <a:buClr>
                <a:srgbClr val="000000"/>
              </a:buClr>
              <a:buFont typeface="Wingdings" pitchFamily="2" charset="2"/>
              <a:buChar char="Ø"/>
              <a:tabLst>
                <a:tab pos="436880" algn="l"/>
              </a:tabLst>
            </a:pPr>
            <a:endParaRPr lang="en-US" sz="20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953000" y="304802"/>
            <a:ext cx="2169184" cy="584775"/>
          </a:xfrm>
          <a:prstGeom prst="rect">
            <a:avLst/>
          </a:prstGeom>
          <a:noFill/>
        </p:spPr>
        <p:txBody>
          <a:bodyPr wrap="none" rtlCol="0">
            <a:spAutoFit/>
          </a:bodyPr>
          <a:lstStyle/>
          <a:p>
            <a:r>
              <a:rPr lang="en-US" sz="3200" b="1" dirty="0">
                <a:solidFill>
                  <a:srgbClr val="FF0000"/>
                </a:solidFill>
                <a:latin typeface="Times New Roman" pitchFamily="18" charset="0"/>
                <a:cs typeface="Times New Roman" pitchFamily="18" charset="0"/>
              </a:rPr>
              <a:t>SOYBEAN</a:t>
            </a:r>
          </a:p>
        </p:txBody>
      </p:sp>
    </p:spTree>
    <p:extLst>
      <p:ext uri="{BB962C8B-B14F-4D97-AF65-F5344CB8AC3E}">
        <p14:creationId xmlns:p14="http://schemas.microsoft.com/office/powerpoint/2010/main" val="1671511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sircftri_cover.jpg"/>
          <p:cNvPicPr>
            <a:picLocks noGrp="1" noChangeAspect="1"/>
          </p:cNvPicPr>
          <p:nvPr>
            <p:ph type="pic" sz="quarter" idx="10"/>
          </p:nvPr>
        </p:nvPicPr>
        <p:blipFill>
          <a:blip r:embed="rId3">
            <a:lum contrast="20000"/>
          </a:blip>
          <a:srcRect l="11084" r="11084"/>
          <a:stretch>
            <a:fillRect/>
          </a:stretch>
        </p:blipFill>
        <p:spPr>
          <a:xfrm>
            <a:off x="17252" y="0"/>
            <a:ext cx="12192000" cy="68580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458724" y="3236493"/>
            <a:ext cx="5149596" cy="1448385"/>
          </a:xfrm>
        </p:spPr>
        <p:txBody>
          <a:bodyPr>
            <a:normAutofit/>
          </a:bodyPr>
          <a:lstStyle/>
          <a:p>
            <a:r>
              <a:rPr lang="en-US" sz="7200" b="1" dirty="0">
                <a:solidFill>
                  <a:schemeClr val="accent3">
                    <a:lumMod val="50000"/>
                  </a:schemeClr>
                </a:solidFill>
                <a:latin typeface="Algerian" pitchFamily="82" charset="0"/>
                <a:cs typeface="Times New Roman" pitchFamily="18" charset="0"/>
              </a:rPr>
              <a:t>WELCOME</a:t>
            </a:r>
            <a:endParaRPr lang="en-US" sz="7200" dirty="0">
              <a:solidFill>
                <a:schemeClr val="accent3">
                  <a:lumMod val="50000"/>
                </a:schemeClr>
              </a:solidFill>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458724" y="4684879"/>
            <a:ext cx="5149596" cy="524794"/>
          </a:xfrm>
        </p:spPr>
        <p:txBody>
          <a:bodyPr>
            <a:normAutofit/>
          </a:bodyPr>
          <a:lstStyle/>
          <a:p>
            <a:r>
              <a:rPr lang="en-US" dirty="0"/>
              <a:t>Prasad Nalwade</a:t>
            </a:r>
          </a:p>
        </p:txBody>
      </p:sp>
      <p:pic>
        <p:nvPicPr>
          <p:cNvPr id="9" name="Picture 8" descr="logo.png"/>
          <p:cNvPicPr>
            <a:picLocks noChangeAspect="1"/>
          </p:cNvPicPr>
          <p:nvPr/>
        </p:nvPicPr>
        <p:blipFill>
          <a:blip r:embed="rId4">
            <a:lum contrast="40000"/>
          </a:blip>
          <a:stretch>
            <a:fillRect/>
          </a:stretch>
        </p:blipFill>
        <p:spPr>
          <a:xfrm>
            <a:off x="7226753" y="0"/>
            <a:ext cx="4693930" cy="673609"/>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457200" y="381000"/>
          <a:ext cx="11277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a:xfrm>
            <a:off x="4038600" y="5066675"/>
            <a:ext cx="4114800" cy="1791325"/>
          </a:xfrm>
        </p:spPr>
        <p:txBody>
          <a:bodyPr/>
          <a:lstStyle/>
          <a:p>
            <a:r>
              <a:rPr lang="en-GB" altLang="en-US" sz="2400" b="1" dirty="0">
                <a:solidFill>
                  <a:schemeClr val="tx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SUBMITTED TO</a:t>
            </a:r>
            <a:endParaRPr lang="en-US" altLang="en-US" sz="1900" b="1" dirty="0">
              <a:solidFill>
                <a:schemeClr val="tx2">
                  <a:lumMod val="50000"/>
                </a:schemeClr>
              </a:solidFill>
              <a:latin typeface="Times New Roman" pitchFamily="18" charset="0"/>
              <a:cs typeface="Times New Roman" pitchFamily="18" charset="0"/>
            </a:endParaRPr>
          </a:p>
          <a:p>
            <a:r>
              <a:rPr lang="en-US" sz="1800" dirty="0">
                <a:solidFill>
                  <a:schemeClr val="tx1"/>
                </a:solidFill>
                <a:latin typeface="Times New Roman" pitchFamily="18" charset="0"/>
                <a:cs typeface="Times New Roman" pitchFamily="18" charset="0"/>
              </a:rPr>
              <a:t>Department of Plant Biotechnology</a:t>
            </a:r>
          </a:p>
          <a:p>
            <a:r>
              <a:rPr lang="en-US" sz="1800" dirty="0">
                <a:solidFill>
                  <a:schemeClr val="tx1"/>
                </a:solidFill>
                <a:latin typeface="Times New Roman" pitchFamily="18" charset="0"/>
                <a:cs typeface="Times New Roman" pitchFamily="18" charset="0"/>
              </a:rPr>
              <a:t>College of Agricultural Biotechnology, Loni 413736</a:t>
            </a:r>
          </a:p>
          <a:p>
            <a:r>
              <a:rPr lang="en-US" sz="1800" dirty="0">
                <a:solidFill>
                  <a:schemeClr val="tx1"/>
                </a:solidFill>
                <a:latin typeface="Times New Roman" pitchFamily="18" charset="0"/>
                <a:cs typeface="Times New Roman" pitchFamily="18" charset="0"/>
              </a:rPr>
              <a:t>Tal-Rahata, Dist- Ahmednagar</a:t>
            </a:r>
          </a:p>
          <a:p>
            <a:r>
              <a:rPr lang="en-US" sz="1800" dirty="0">
                <a:solidFill>
                  <a:schemeClr val="tx1"/>
                </a:solidFill>
                <a:latin typeface="Times New Roman" pitchFamily="18" charset="0"/>
                <a:cs typeface="Times New Roman" pitchFamily="18" charset="0"/>
              </a:rPr>
              <a:t>2023</a:t>
            </a:r>
          </a:p>
          <a:p>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41</a:t>
            </a:fld>
            <a:endParaRPr lang="en-US" dirty="0"/>
          </a:p>
        </p:txBody>
      </p:sp>
      <p:sp>
        <p:nvSpPr>
          <p:cNvPr id="6" name="Content Placeholder 2">
            <a:extLst>
              <a:ext uri="{FF2B5EF4-FFF2-40B4-BE49-F238E27FC236}">
                <a16:creationId xmlns:a16="http://schemas.microsoft.com/office/drawing/2014/main" id="{6C0E2C62-0FDA-2CE1-0DF4-9B908D3E75DD}"/>
              </a:ext>
            </a:extLst>
          </p:cNvPr>
          <p:cNvSpPr txBox="1">
            <a:spLocks/>
          </p:cNvSpPr>
          <p:nvPr/>
        </p:nvSpPr>
        <p:spPr>
          <a:xfrm>
            <a:off x="3541425" y="1777583"/>
            <a:ext cx="5272791" cy="1520252"/>
          </a:xfrm>
          <a:prstGeom prst="rect">
            <a:avLst/>
          </a:prstGeom>
          <a:effectLst>
            <a:outerShdw blurRad="50800" dist="38100" dir="8100000" algn="tr" rotWithShape="0">
              <a:prstClr val="black">
                <a:alpha val="40000"/>
              </a:prstClr>
            </a:outerShdw>
          </a:effectLst>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fontAlgn="base">
              <a:spcBef>
                <a:spcPct val="0"/>
              </a:spcBef>
              <a:spcAft>
                <a:spcPct val="0"/>
              </a:spcAft>
              <a:buFont typeface="Arial" panose="020B0604020202020204" pitchFamily="34" charset="0"/>
              <a:buNone/>
              <a:defRPr/>
            </a:pPr>
            <a:endParaRPr lang="en-US" altLang="en-US" sz="600" dirty="0">
              <a:solidFill>
                <a:prstClr val="black"/>
              </a:solidFill>
              <a:latin typeface="Arial" panose="020B0604020202020204" pitchFamily="34" charset="0"/>
              <a:cs typeface="Arial" panose="020B0604020202020204" pitchFamily="34" charset="0"/>
            </a:endParaRPr>
          </a:p>
          <a:p>
            <a:pPr marL="0" indent="0" algn="ctr" defTabSz="685800" fontAlgn="base">
              <a:spcBef>
                <a:spcPct val="0"/>
              </a:spcBef>
              <a:spcAft>
                <a:spcPct val="0"/>
              </a:spcAft>
              <a:buFont typeface="Arial" panose="020B0604020202020204" pitchFamily="34" charset="0"/>
              <a:buNone/>
              <a:defRPr/>
            </a:pPr>
            <a:r>
              <a:rPr lang="en-US" b="1" dirty="0">
                <a:solidFill>
                  <a:schemeClr val="tx2">
                    <a:lumMod val="50000"/>
                  </a:schemeClr>
                </a:solidFill>
                <a:latin typeface="Times New Roman" pitchFamily="18" charset="0"/>
                <a:cs typeface="Times New Roman" pitchFamily="18" charset="0"/>
              </a:rPr>
              <a:t>PRESENTED BY</a:t>
            </a:r>
          </a:p>
          <a:p>
            <a:pPr marL="0" indent="0" algn="ctr" defTabSz="685800" fontAlgn="base">
              <a:spcBef>
                <a:spcPct val="0"/>
              </a:spcBef>
              <a:spcAft>
                <a:spcPct val="0"/>
              </a:spcAft>
              <a:buFont typeface="Arial" panose="020B0604020202020204" pitchFamily="34" charset="0"/>
              <a:buNone/>
              <a:defRPr/>
            </a:pPr>
            <a:endParaRPr lang="en-US" b="1" dirty="0">
              <a:solidFill>
                <a:schemeClr val="tx2">
                  <a:lumMod val="50000"/>
                </a:schemeClr>
              </a:solidFill>
              <a:latin typeface="Times New Roman" pitchFamily="18" charset="0"/>
              <a:cs typeface="Times New Roman" pitchFamily="18" charset="0"/>
            </a:endParaRPr>
          </a:p>
          <a:p>
            <a:pPr marL="0" indent="0" algn="ctr" defTabSz="685800" fontAlgn="base">
              <a:spcBef>
                <a:spcPct val="0"/>
              </a:spcBef>
              <a:spcAft>
                <a:spcPct val="0"/>
              </a:spcAft>
              <a:buFont typeface="Arial" panose="020B0604020202020204" pitchFamily="34" charset="0"/>
              <a:buNone/>
              <a:defRPr/>
            </a:pPr>
            <a:endParaRPr lang="en-US" altLang="en-US" sz="600" dirty="0">
              <a:solidFill>
                <a:prstClr val="black"/>
              </a:solidFill>
              <a:latin typeface="Arial" panose="020B0604020202020204" pitchFamily="34" charset="0"/>
              <a:cs typeface="Arial" panose="020B0604020202020204" pitchFamily="34" charset="0"/>
            </a:endParaRPr>
          </a:p>
          <a:p>
            <a:pPr marL="0" indent="0" algn="ctr" defTabSz="685800" fontAlgn="base">
              <a:spcBef>
                <a:spcPct val="0"/>
              </a:spcBef>
              <a:spcAft>
                <a:spcPct val="0"/>
              </a:spcAft>
              <a:buNone/>
              <a:defRPr/>
            </a:pPr>
            <a:r>
              <a:rPr lang="en-GB" altLang="en-US" sz="2000" b="1" dirty="0">
                <a:latin typeface="Times New Roman" panose="02020603050405020304" pitchFamily="18" charset="0"/>
                <a:cs typeface="Times New Roman" panose="02020603050405020304" pitchFamily="18" charset="0"/>
              </a:rPr>
              <a:t>Mr. </a:t>
            </a:r>
            <a:r>
              <a:rPr lang="en-GB" altLang="en-US" sz="2000" b="1" dirty="0" err="1">
                <a:latin typeface="Times New Roman" panose="02020603050405020304" pitchFamily="18" charset="0"/>
                <a:cs typeface="Times New Roman" panose="02020603050405020304" pitchFamily="18" charset="0"/>
              </a:rPr>
              <a:t>Nalwade</a:t>
            </a:r>
            <a:r>
              <a:rPr lang="en-GB" altLang="en-US" sz="2000" b="1" dirty="0">
                <a:latin typeface="Times New Roman" panose="02020603050405020304" pitchFamily="18" charset="0"/>
                <a:cs typeface="Times New Roman" panose="02020603050405020304" pitchFamily="18" charset="0"/>
              </a:rPr>
              <a:t> Prasad Ram </a:t>
            </a:r>
            <a:endParaRPr lang="en-US" sz="2000" b="1" dirty="0"/>
          </a:p>
          <a:p>
            <a:pPr marL="0" indent="0" algn="ctr" defTabSz="685800" fontAlgn="base">
              <a:spcBef>
                <a:spcPct val="0"/>
              </a:spcBef>
              <a:spcAft>
                <a:spcPct val="0"/>
              </a:spcAft>
              <a:buNone/>
              <a:defRPr/>
            </a:pPr>
            <a:endParaRPr lang="en-US" altLang="en-US" sz="2400" dirty="0">
              <a:latin typeface="Times New Roman" panose="02020603050405020304" pitchFamily="18" charset="0"/>
              <a:cs typeface="Times New Roman" panose="02020603050405020304" pitchFamily="18" charset="0"/>
            </a:endParaRPr>
          </a:p>
          <a:p>
            <a:pPr marL="0" indent="0" algn="ctr" defTabSz="685800" fontAlgn="base">
              <a:spcBef>
                <a:spcPct val="0"/>
              </a:spcBef>
              <a:spcAft>
                <a:spcPct val="0"/>
              </a:spcAft>
              <a:buFont typeface="Arial" panose="020B0604020202020204" pitchFamily="34" charset="0"/>
              <a:buNone/>
              <a:defRPr/>
            </a:pPr>
            <a:r>
              <a:rPr lang="en-GB" altLang="en-US" sz="2400" dirty="0">
                <a:solidFill>
                  <a:prstClr val="black"/>
                </a:solidFill>
                <a:latin typeface="Times New Roman" panose="02020603050405020304" pitchFamily="18" charset="0"/>
                <a:cs typeface="Times New Roman" panose="02020603050405020304" pitchFamily="18" charset="0"/>
              </a:rPr>
              <a:t>(BTL-44/2020)</a:t>
            </a:r>
            <a:endParaRPr lang="en-US" sz="2400" dirty="0"/>
          </a:p>
        </p:txBody>
      </p:sp>
      <p:sp>
        <p:nvSpPr>
          <p:cNvPr id="8" name="Rectangle 7"/>
          <p:cNvSpPr/>
          <p:nvPr/>
        </p:nvSpPr>
        <p:spPr>
          <a:xfrm>
            <a:off x="2733207" y="3416640"/>
            <a:ext cx="6755567" cy="1397306"/>
          </a:xfrm>
          <a:prstGeom prst="rect">
            <a:avLst/>
          </a:prstGeom>
        </p:spPr>
        <p:txBody>
          <a:bodyPr wrap="square">
            <a:spAutoFit/>
          </a:bodyPr>
          <a:lstStyle/>
          <a:p>
            <a:pPr algn="ctr" defTabSz="685800" fontAlgn="base">
              <a:lnSpc>
                <a:spcPct val="70000"/>
              </a:lnSpc>
              <a:spcBef>
                <a:spcPct val="0"/>
              </a:spcBef>
              <a:spcAft>
                <a:spcPct val="0"/>
              </a:spcAft>
              <a:defRPr/>
            </a:pPr>
            <a:r>
              <a:rPr lang="en-US" altLang="en-US" sz="2400" b="1" dirty="0">
                <a:solidFill>
                  <a:schemeClr val="tx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COURSE No.</a:t>
            </a:r>
          </a:p>
          <a:p>
            <a:pPr algn="ctr"/>
            <a:r>
              <a:rPr lang="en-US" altLang="en-US" sz="22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ET- 472</a:t>
            </a:r>
            <a:endParaRPr lang="en-US" sz="2000" dirty="0"/>
          </a:p>
          <a:p>
            <a:pPr algn="ctr"/>
            <a:r>
              <a:rPr lang="en-US" altLang="en-US" sz="2400" b="1" dirty="0">
                <a:solidFill>
                  <a:schemeClr val="tx2">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COURSE TITLE </a:t>
            </a:r>
          </a:p>
          <a:p>
            <a:pPr algn="ctr"/>
            <a:r>
              <a:rPr lang="en-US" altLang="en-US" sz="220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EDUCATIONAL TOUR</a:t>
            </a:r>
          </a:p>
        </p:txBody>
      </p:sp>
      <p:pic>
        <p:nvPicPr>
          <p:cNvPr id="7" name="Picture 2"/>
          <p:cNvPicPr>
            <a:picLocks noChangeAspect="1" noChangeArrowheads="1"/>
          </p:cNvPicPr>
          <p:nvPr/>
        </p:nvPicPr>
        <p:blipFill>
          <a:blip r:embed="rId7">
            <a:lum contrast="30000"/>
          </a:blip>
          <a:srcRect/>
          <a:stretch>
            <a:fillRect/>
          </a:stretch>
        </p:blipFill>
        <p:spPr bwMode="auto">
          <a:xfrm>
            <a:off x="0" y="1743856"/>
            <a:ext cx="4077325" cy="1676400"/>
          </a:xfrm>
          <a:prstGeom prst="rect">
            <a:avLst/>
          </a:prstGeom>
          <a:noFill/>
          <a:ln w="9525">
            <a:noFill/>
            <a:miter lim="800000"/>
            <a:headEnd/>
            <a:tailEnd/>
          </a:ln>
          <a:effectLst/>
        </p:spPr>
      </p:pic>
      <p:pic>
        <p:nvPicPr>
          <p:cNvPr id="9" name="Picture 8"/>
          <p:cNvPicPr/>
          <p:nvPr/>
        </p:nvPicPr>
        <p:blipFill>
          <a:blip r:embed="rId8" cstate="print">
            <a:lum contrast="30000"/>
          </a:blip>
          <a:srcRect/>
          <a:stretch/>
        </p:blipFill>
        <p:spPr>
          <a:xfrm>
            <a:off x="9593705" y="1813810"/>
            <a:ext cx="2019924" cy="175509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1319135"/>
            <a:ext cx="3848101" cy="2473377"/>
          </a:xfrm>
        </p:spPr>
        <p:txBody>
          <a:bodyPr>
            <a:normAutofit/>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TABLE</a:t>
            </a:r>
            <a:b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OF</a:t>
            </a:r>
            <a:b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b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CONTENTS</a:t>
            </a:r>
            <a:endParaRPr lang="en-US" dirty="0">
              <a:solidFill>
                <a:schemeClr val="tx2">
                  <a:lumMod val="75000"/>
                </a:schemeClr>
              </a:solidFill>
            </a:endParaRPr>
          </a:p>
        </p:txBody>
      </p:sp>
      <p:sp>
        <p:nvSpPr>
          <p:cNvPr id="4" name="Text Placeholder 3">
            <a:extLst>
              <a:ext uri="{FF2B5EF4-FFF2-40B4-BE49-F238E27FC236}">
                <a16:creationId xmlns:a16="http://schemas.microsoft.com/office/drawing/2014/main" id="{DA821450-3024-4103-98AE-6D80CECEDA41}"/>
              </a:ext>
            </a:extLst>
          </p:cNvPr>
          <p:cNvSpPr>
            <a:spLocks noGrp="1"/>
          </p:cNvSpPr>
          <p:nvPr>
            <p:ph type="body" sz="quarter" idx="16"/>
          </p:nvPr>
        </p:nvSpPr>
        <p:spPr>
          <a:xfrm>
            <a:off x="6280879" y="1893262"/>
            <a:ext cx="5486400" cy="3071477"/>
          </a:xfrm>
        </p:spPr>
        <p:txBody>
          <a:bodyPr anchor="ctr" anchorCtr="0">
            <a:noAutofit/>
          </a:bodyPr>
          <a:lstStyle/>
          <a:p>
            <a:r>
              <a:rPr lang="en-US" sz="2200" b="1" dirty="0">
                <a:latin typeface="Times New Roman" pitchFamily="18" charset="0"/>
                <a:cs typeface="Times New Roman" pitchFamily="18" charset="0"/>
              </a:rPr>
              <a:t>Preamble </a:t>
            </a:r>
          </a:p>
          <a:p>
            <a:r>
              <a:rPr lang="en-US" sz="2200" b="1" dirty="0">
                <a:latin typeface="Times New Roman" pitchFamily="18" charset="0"/>
                <a:cs typeface="Times New Roman" pitchFamily="18" charset="0"/>
              </a:rPr>
              <a:t>Objectives</a:t>
            </a:r>
          </a:p>
          <a:p>
            <a:r>
              <a:rPr lang="en-US" sz="2200" b="1" dirty="0">
                <a:latin typeface="Times New Roman" pitchFamily="18" charset="0"/>
                <a:cs typeface="Times New Roman" pitchFamily="18" charset="0"/>
              </a:rPr>
              <a:t>GKVK</a:t>
            </a:r>
          </a:p>
          <a:p>
            <a:r>
              <a:rPr lang="en-US" sz="2200" b="1" dirty="0">
                <a:latin typeface="Times New Roman" pitchFamily="18" charset="0"/>
                <a:cs typeface="Times New Roman" pitchFamily="18" charset="0"/>
              </a:rPr>
              <a:t>Advanced Center for Plant Biotechnology</a:t>
            </a:r>
          </a:p>
          <a:p>
            <a:r>
              <a:rPr lang="en-US" sz="2200" b="1" dirty="0">
                <a:latin typeface="Times New Roman" pitchFamily="18" charset="0"/>
                <a:cs typeface="Times New Roman" pitchFamily="18" charset="0"/>
              </a:rPr>
              <a:t>Botanical Garden</a:t>
            </a:r>
          </a:p>
          <a:p>
            <a:r>
              <a:rPr lang="en-US" sz="2200" b="1" dirty="0">
                <a:latin typeface="Times New Roman" pitchFamily="18" charset="0"/>
                <a:cs typeface="Times New Roman" pitchFamily="18" charset="0"/>
              </a:rPr>
              <a:t>CFTRI</a:t>
            </a:r>
          </a:p>
          <a:p>
            <a:r>
              <a:rPr lang="en-US" sz="2200" b="1" dirty="0">
                <a:latin typeface="Times New Roman" pitchFamily="18" charset="0"/>
                <a:cs typeface="Times New Roman" pitchFamily="18" charset="0"/>
              </a:rPr>
              <a:t>Mysore zoo</a:t>
            </a:r>
          </a:p>
          <a:p>
            <a:r>
              <a:rPr lang="en-US" sz="2200" b="1" dirty="0">
                <a:latin typeface="Times New Roman" pitchFamily="18" charset="0"/>
                <a:cs typeface="Times New Roman" pitchFamily="18" charset="0"/>
              </a:rPr>
              <a:t>Scientific Information Gathered / Observations </a:t>
            </a:r>
          </a:p>
          <a:p>
            <a:r>
              <a:rPr lang="en-US" sz="2200" b="1" dirty="0">
                <a:latin typeface="Times New Roman" pitchFamily="18" charset="0"/>
                <a:cs typeface="Times New Roman" pitchFamily="18" charset="0"/>
              </a:rPr>
              <a:t>Institution Related Photographs</a:t>
            </a:r>
          </a:p>
          <a:p>
            <a:r>
              <a:rPr lang="en-US" sz="2200" b="1" dirty="0">
                <a:latin typeface="Times New Roman" pitchFamily="18" charset="0"/>
                <a:cs typeface="Times New Roman" pitchFamily="18" charset="0"/>
              </a:rPr>
              <a:t>Experienced Gained / Outcome </a:t>
            </a:r>
          </a:p>
        </p:txBody>
      </p:sp>
      <p:sp>
        <p:nvSpPr>
          <p:cNvPr id="5" name="Footer Placeholder 4">
            <a:extLst>
              <a:ext uri="{FF2B5EF4-FFF2-40B4-BE49-F238E27FC236}">
                <a16:creationId xmlns:a16="http://schemas.microsoft.com/office/drawing/2014/main" id="{81181C71-626E-4B31-B44C-602F88C0F712}"/>
              </a:ext>
            </a:extLst>
          </p:cNvPr>
          <p:cNvSpPr>
            <a:spLocks noGrp="1"/>
          </p:cNvSpPr>
          <p:nvPr>
            <p:ph type="ftr" sz="quarter" idx="11"/>
          </p:nvPr>
        </p:nvSpPr>
        <p:spPr>
          <a:xfrm>
            <a:off x="4038600" y="6356350"/>
            <a:ext cx="4114800" cy="365125"/>
          </a:xfrm>
        </p:spPr>
        <p:txBody>
          <a:bodyPr/>
          <a:lstStyle/>
          <a:p>
            <a:r>
              <a:rPr lang="en-US" dirty="0"/>
              <a:t>EDUCATIONAL TOUR</a:t>
            </a:r>
          </a:p>
        </p:txBody>
      </p:sp>
      <p:sp>
        <p:nvSpPr>
          <p:cNvPr id="6" name="Slide Number Placeholder 5">
            <a:extLst>
              <a:ext uri="{FF2B5EF4-FFF2-40B4-BE49-F238E27FC236}">
                <a16:creationId xmlns:a16="http://schemas.microsoft.com/office/drawing/2014/main" id="{072CB36A-F473-4B86-BCEF-98BF329468DC}"/>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42</a:t>
            </a:fld>
            <a:endParaRPr lang="en-US" dirty="0"/>
          </a:p>
        </p:txBody>
      </p:sp>
      <p:pic>
        <p:nvPicPr>
          <p:cNvPr id="8" name="Picture Placeholder 7" descr="download.png"/>
          <p:cNvPicPr>
            <a:picLocks noGrp="1" noChangeAspect="1"/>
          </p:cNvPicPr>
          <p:nvPr>
            <p:ph type="pic" sz="quarter" idx="15"/>
          </p:nvPr>
        </p:nvPicPr>
        <p:blipFill>
          <a:blip r:embed="rId2">
            <a:lum contrast="30000"/>
          </a:blip>
          <a:srcRect l="12500" r="12500"/>
          <a:stretch>
            <a:fillRect/>
          </a:stretch>
        </p:blipFill>
        <p:spPr>
          <a:xfrm>
            <a:off x="3267857" y="1133169"/>
            <a:ext cx="3048502" cy="40646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084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6417514" y="1053409"/>
            <a:ext cx="5422217" cy="1325563"/>
          </a:xfrm>
        </p:spPr>
        <p:txBody>
          <a:bodyPr>
            <a:normAutofit/>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PREAMBLE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5201587" y="2563318"/>
            <a:ext cx="6990413" cy="3597639"/>
          </a:xfrm>
        </p:spPr>
        <p:txBody>
          <a:bodyPr vert="horz" lIns="91440" tIns="45720" rIns="91440" bIns="45720" rtlCol="0" anchor="t">
            <a:noAutofit/>
          </a:bodyPr>
          <a:lstStyle/>
          <a:p>
            <a:pPr lvl="0" algn="just">
              <a:buFont typeface="Arial" pitchFamily="34" charset="0"/>
              <a:buChar char="•"/>
            </a:pPr>
            <a:r>
              <a:rPr lang="en-US" sz="2400" dirty="0">
                <a:solidFill>
                  <a:schemeClr val="tx2"/>
                </a:solidFill>
                <a:latin typeface="Times New Roman" pitchFamily="18" charset="0"/>
                <a:cs typeface="Times New Roman" pitchFamily="18" charset="0"/>
              </a:rPr>
              <a:t>Educational tour to the institutions provides first-hand knowledge about the organizational structures and modes of operation in different institutions with the actual visit and thereby enhancing the cognition capacity of learners.</a:t>
            </a:r>
          </a:p>
          <a:p>
            <a:pPr lvl="0" algn="just"/>
            <a:endParaRPr lang="en-US" sz="2400" dirty="0">
              <a:solidFill>
                <a:schemeClr val="tx2"/>
              </a:solidFill>
              <a:latin typeface="Times New Roman" pitchFamily="18" charset="0"/>
              <a:cs typeface="Times New Roman" pitchFamily="18" charset="0"/>
            </a:endParaRPr>
          </a:p>
          <a:p>
            <a:pPr lvl="0" algn="just">
              <a:buFont typeface="Arial" pitchFamily="34" charset="0"/>
              <a:buChar char="•"/>
            </a:pPr>
            <a:r>
              <a:rPr lang="en-US" sz="2400" dirty="0">
                <a:solidFill>
                  <a:schemeClr val="tx2"/>
                </a:solidFill>
                <a:latin typeface="Times New Roman" pitchFamily="18" charset="0"/>
                <a:cs typeface="Times New Roman" pitchFamily="18" charset="0"/>
              </a:rPr>
              <a:t>The purpose of the educational tour was to gather the scientific knowledge about the different fields related with the biotechnology and to visit various national and international institutions.</a:t>
            </a:r>
          </a:p>
        </p:txBody>
      </p:sp>
      <p:sp>
        <p:nvSpPr>
          <p:cNvPr id="5" name="Footer Placeholder 4">
            <a:extLst>
              <a:ext uri="{FF2B5EF4-FFF2-40B4-BE49-F238E27FC236}">
                <a16:creationId xmlns:a16="http://schemas.microsoft.com/office/drawing/2014/main" id="{E35C394A-C440-414E-942C-A00E8C0FDD48}"/>
              </a:ext>
            </a:extLst>
          </p:cNvPr>
          <p:cNvSpPr>
            <a:spLocks noGrp="1"/>
          </p:cNvSpPr>
          <p:nvPr>
            <p:ph type="ftr" sz="quarter" idx="11"/>
          </p:nvPr>
        </p:nvSpPr>
        <p:spPr>
          <a:xfrm>
            <a:off x="3978639" y="6492875"/>
            <a:ext cx="4114800" cy="365125"/>
          </a:xfrm>
        </p:spPr>
        <p:txBody>
          <a:bodyPr/>
          <a:lstStyle/>
          <a:p>
            <a:r>
              <a:rPr lang="en-US" dirty="0"/>
              <a:t>EDUCATIONAL TOUR</a:t>
            </a:r>
          </a:p>
        </p:txBody>
      </p:sp>
      <p:sp>
        <p:nvSpPr>
          <p:cNvPr id="7" name="Slide Number Placeholder 6">
            <a:extLst>
              <a:ext uri="{FF2B5EF4-FFF2-40B4-BE49-F238E27FC236}">
                <a16:creationId xmlns:a16="http://schemas.microsoft.com/office/drawing/2014/main" id="{D25442E0-152B-4ACA-99D7-D70468E59E8D}"/>
              </a:ext>
            </a:extLst>
          </p:cNvPr>
          <p:cNvSpPr>
            <a:spLocks noGrp="1"/>
          </p:cNvSpPr>
          <p:nvPr>
            <p:ph type="sldNum" sz="quarter" idx="12"/>
          </p:nvPr>
        </p:nvSpPr>
        <p:spPr>
          <a:xfrm>
            <a:off x="8610600" y="6356350"/>
            <a:ext cx="2743200" cy="365125"/>
          </a:xfrm>
        </p:spPr>
        <p:txBody>
          <a:bodyPr/>
          <a:lstStyle/>
          <a:p>
            <a:fld id="{294A09A9-5501-47C1-A89A-A340965A2BE2}" type="slidenum">
              <a:rPr lang="en-US" smtClean="0"/>
              <a:pPr/>
              <a:t>43</a:t>
            </a:fld>
            <a:endParaRPr lang="en-US" dirty="0"/>
          </a:p>
        </p:txBody>
      </p:sp>
      <p:sp>
        <p:nvSpPr>
          <p:cNvPr id="8" name="Rectangle 7">
            <a:extLst>
              <a:ext uri="{FF2B5EF4-FFF2-40B4-BE49-F238E27FC236}">
                <a16:creationId xmlns:a16="http://schemas.microsoft.com/office/drawing/2014/main" id="{5AB1630D-CC24-443B-B8F7-86EFA657EE01}"/>
              </a:ext>
              <a:ext uri="{C183D7F6-B498-43B3-948B-1728B52AA6E4}">
                <adec:decorative xmlns:adec="http://schemas.microsoft.com/office/drawing/2017/decorative" val="1"/>
              </a:ext>
            </a:extLst>
          </p:cNvPr>
          <p:cNvSpPr/>
          <p:nvPr/>
        </p:nvSpPr>
        <p:spPr>
          <a:xfrm>
            <a:off x="5376740" y="1933074"/>
            <a:ext cx="1371600" cy="4572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Placeholder 12" descr="DSC_0165 1.jpg"/>
          <p:cNvPicPr>
            <a:picLocks noGrp="1" noChangeAspect="1"/>
          </p:cNvPicPr>
          <p:nvPr>
            <p:ph type="pic" sz="quarter" idx="15"/>
          </p:nvPr>
        </p:nvPicPr>
        <p:blipFill>
          <a:blip r:embed="rId2">
            <a:lum contrast="30000"/>
          </a:blip>
          <a:srcRect l="10000" r="10000"/>
          <a:stretch>
            <a:fillRect/>
          </a:stretch>
        </p:blipFill>
        <p:spPr>
          <a:xfrm>
            <a:off x="284813" y="1187971"/>
            <a:ext cx="4601980" cy="47931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9799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8341" y="0"/>
            <a:ext cx="5422217" cy="1325563"/>
          </a:xfrm>
        </p:spPr>
        <p:txBody>
          <a:bodyPr>
            <a:normAutofit/>
          </a:bodyPr>
          <a:lstStyle/>
          <a:p>
            <a:pPr algn="ctr"/>
            <a:r>
              <a:rPr lang="en-US" sz="4000"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OBJECTIVES</a:t>
            </a:r>
          </a:p>
        </p:txBody>
      </p:sp>
      <p:sp>
        <p:nvSpPr>
          <p:cNvPr id="4" name="Text Placeholder 3"/>
          <p:cNvSpPr>
            <a:spLocks noGrp="1"/>
          </p:cNvSpPr>
          <p:nvPr>
            <p:ph type="body" sz="quarter" idx="13"/>
          </p:nvPr>
        </p:nvSpPr>
        <p:spPr>
          <a:xfrm>
            <a:off x="4691921" y="1603948"/>
            <a:ext cx="7500079" cy="4781862"/>
          </a:xfrm>
        </p:spPr>
        <p:txBody>
          <a:bodyPr>
            <a:normAutofit/>
          </a:bodyPr>
          <a:lstStyle/>
          <a:p>
            <a:pPr lvl="0" algn="just">
              <a:buFont typeface="Arial" pitchFamily="34" charset="0"/>
              <a:buChar char="•"/>
            </a:pPr>
            <a:r>
              <a:rPr lang="en-US" sz="2400" dirty="0">
                <a:solidFill>
                  <a:schemeClr val="tx1"/>
                </a:solidFill>
                <a:latin typeface="Times New Roman" pitchFamily="18" charset="0"/>
                <a:cs typeface="Times New Roman" pitchFamily="18" charset="0"/>
              </a:rPr>
              <a:t>To raise the complete knowledge about different techniques and also opportunities in the field of biotechnology and life sciences.</a:t>
            </a:r>
          </a:p>
          <a:p>
            <a:pPr lvl="0" algn="just"/>
            <a:endParaRPr lang="en-US" sz="2400" dirty="0">
              <a:solidFill>
                <a:schemeClr val="tx1"/>
              </a:solidFill>
              <a:latin typeface="Times New Roman" pitchFamily="18" charset="0"/>
              <a:cs typeface="Times New Roman" pitchFamily="18" charset="0"/>
            </a:endParaRPr>
          </a:p>
          <a:p>
            <a:pPr lvl="0" algn="just">
              <a:buFont typeface="Arial" pitchFamily="34" charset="0"/>
              <a:buChar char="•"/>
            </a:pPr>
            <a:r>
              <a:rPr lang="en-US" sz="2400" dirty="0">
                <a:solidFill>
                  <a:schemeClr val="tx1"/>
                </a:solidFill>
                <a:latin typeface="Times New Roman" pitchFamily="18" charset="0"/>
                <a:cs typeface="Times New Roman" pitchFamily="18" charset="0"/>
              </a:rPr>
              <a:t>To enable participants to acquire a greater understanding of various institutions situated in Southern India.</a:t>
            </a:r>
          </a:p>
          <a:p>
            <a:pPr lvl="0" algn="just"/>
            <a:endParaRPr lang="en-US" sz="2400" dirty="0">
              <a:solidFill>
                <a:schemeClr val="tx1"/>
              </a:solidFill>
              <a:latin typeface="Times New Roman" pitchFamily="18" charset="0"/>
              <a:cs typeface="Times New Roman" pitchFamily="18" charset="0"/>
            </a:endParaRPr>
          </a:p>
          <a:p>
            <a:pPr lvl="0" algn="just">
              <a:buFont typeface="Arial" pitchFamily="34" charset="0"/>
              <a:buChar char="•"/>
            </a:pPr>
            <a:r>
              <a:rPr lang="en-US" sz="2400" dirty="0">
                <a:solidFill>
                  <a:schemeClr val="tx1"/>
                </a:solidFill>
                <a:latin typeface="Times New Roman" pitchFamily="18" charset="0"/>
                <a:cs typeface="Times New Roman" pitchFamily="18" charset="0"/>
              </a:rPr>
              <a:t>To get the knowledge about on going research programs in the different institutions.</a:t>
            </a:r>
          </a:p>
          <a:p>
            <a:pPr lvl="0" algn="just">
              <a:buFont typeface="Arial" pitchFamily="34" charset="0"/>
              <a:buChar char="•"/>
            </a:pPr>
            <a:endParaRPr lang="en-US" sz="2400" dirty="0">
              <a:solidFill>
                <a:schemeClr val="tx1"/>
              </a:solidFill>
              <a:latin typeface="Times New Roman" pitchFamily="18" charset="0"/>
              <a:cs typeface="Times New Roman" pitchFamily="18" charset="0"/>
            </a:endParaRPr>
          </a:p>
          <a:p>
            <a:pPr lvl="0" algn="just">
              <a:buFont typeface="Arial" pitchFamily="34" charset="0"/>
              <a:buChar char="•"/>
            </a:pPr>
            <a:r>
              <a:rPr lang="en-US" sz="2400" dirty="0">
                <a:solidFill>
                  <a:schemeClr val="tx1"/>
                </a:solidFill>
                <a:latin typeface="Times New Roman" pitchFamily="18" charset="0"/>
                <a:cs typeface="Times New Roman" pitchFamily="18" charset="0"/>
              </a:rPr>
              <a:t>To know the vision, mission and mandate of the institutions.</a:t>
            </a:r>
          </a:p>
          <a:p>
            <a:pPr algn="just"/>
            <a:endParaRPr lang="en-US" sz="2400" dirty="0">
              <a:solidFill>
                <a:schemeClr val="tx1"/>
              </a:solidFill>
              <a:latin typeface="Times New Roman" pitchFamily="18" charset="0"/>
              <a:cs typeface="Times New Roman" pitchFamily="18" charset="0"/>
            </a:endParaRPr>
          </a:p>
          <a:p>
            <a:endParaRPr lang="en-US" dirty="0"/>
          </a:p>
        </p:txBody>
      </p:sp>
      <p:sp>
        <p:nvSpPr>
          <p:cNvPr id="5" name="Footer Placeholder 4"/>
          <p:cNvSpPr>
            <a:spLocks noGrp="1"/>
          </p:cNvSpPr>
          <p:nvPr>
            <p:ph type="ftr" sz="quarter" idx="11"/>
          </p:nvPr>
        </p:nvSpPr>
        <p:spPr>
          <a:xfrm>
            <a:off x="4083570" y="6492875"/>
            <a:ext cx="4114800" cy="365125"/>
          </a:xfrm>
        </p:spPr>
        <p:txBody>
          <a:bodyPr/>
          <a:lstStyle/>
          <a:p>
            <a:r>
              <a:rPr lang="en-US" dirty="0"/>
              <a:t>EDUCATIONAL TOUR</a:t>
            </a:r>
          </a:p>
        </p:txBody>
      </p:sp>
      <p:sp>
        <p:nvSpPr>
          <p:cNvPr id="6" name="Slide Number Placeholder 5"/>
          <p:cNvSpPr>
            <a:spLocks noGrp="1"/>
          </p:cNvSpPr>
          <p:nvPr>
            <p:ph type="sldNum" sz="quarter" idx="12"/>
          </p:nvPr>
        </p:nvSpPr>
        <p:spPr/>
        <p:txBody>
          <a:bodyPr/>
          <a:lstStyle/>
          <a:p>
            <a:fld id="{294A09A9-5501-47C1-A89A-A340965A2BE2}" type="slidenum">
              <a:rPr lang="en-US" smtClean="0"/>
              <a:pPr/>
              <a:t>44</a:t>
            </a:fld>
            <a:endParaRPr lang="en-US" dirty="0"/>
          </a:p>
        </p:txBody>
      </p:sp>
      <p:pic>
        <p:nvPicPr>
          <p:cNvPr id="11" name="Picture Placeholder 10" descr="University_of_Agricultural_Sciences,_Bangalore_logo.png"/>
          <p:cNvPicPr>
            <a:picLocks noGrp="1" noChangeAspect="1"/>
          </p:cNvPicPr>
          <p:nvPr>
            <p:ph type="pic" sz="quarter" idx="15"/>
          </p:nvPr>
        </p:nvPicPr>
        <p:blipFill>
          <a:blip r:embed="rId2">
            <a:lum contrast="40000"/>
          </a:blip>
          <a:srcRect t="8333" b="8333"/>
          <a:stretch>
            <a:fillRect/>
          </a:stretch>
        </p:blipFill>
        <p:spPr>
          <a:xfrm>
            <a:off x="502170" y="2117360"/>
            <a:ext cx="3629119" cy="302426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PROFILE OF THE INSTITUTE</a:t>
            </a:r>
          </a:p>
        </p:txBody>
      </p:sp>
      <p:graphicFrame>
        <p:nvGraphicFramePr>
          <p:cNvPr id="6" name="Content Placeholder 5"/>
          <p:cNvGraphicFramePr>
            <a:graphicFrameLocks noGrp="1"/>
          </p:cNvGraphicFramePr>
          <p:nvPr>
            <p:ph idx="1"/>
          </p:nvPr>
        </p:nvGraphicFramePr>
        <p:xfrm>
          <a:off x="2488366" y="2098624"/>
          <a:ext cx="7390152" cy="4332156"/>
        </p:xfrm>
        <a:graphic>
          <a:graphicData uri="http://schemas.openxmlformats.org/drawingml/2006/table">
            <a:tbl>
              <a:tblPr>
                <a:tableStyleId>{5DA37D80-6434-44D0-A028-1B22A696006F}</a:tableStyleId>
              </a:tblPr>
              <a:tblGrid>
                <a:gridCol w="3695076">
                  <a:extLst>
                    <a:ext uri="{9D8B030D-6E8A-4147-A177-3AD203B41FA5}">
                      <a16:colId xmlns:a16="http://schemas.microsoft.com/office/drawing/2014/main" val="20000"/>
                    </a:ext>
                  </a:extLst>
                </a:gridCol>
                <a:gridCol w="3695076">
                  <a:extLst>
                    <a:ext uri="{9D8B030D-6E8A-4147-A177-3AD203B41FA5}">
                      <a16:colId xmlns:a16="http://schemas.microsoft.com/office/drawing/2014/main" val="20001"/>
                    </a:ext>
                  </a:extLst>
                </a:gridCol>
              </a:tblGrid>
              <a:tr h="600193">
                <a:tc>
                  <a:txBody>
                    <a:bodyPr/>
                    <a:lstStyle/>
                    <a:p>
                      <a:pPr marL="100330" marR="0" algn="ctr" fontAlgn="base">
                        <a:lnSpc>
                          <a:spcPct val="115000"/>
                        </a:lnSpc>
                        <a:spcBef>
                          <a:spcPts val="0"/>
                        </a:spcBef>
                        <a:spcAft>
                          <a:spcPts val="0"/>
                        </a:spcAft>
                      </a:pPr>
                      <a:r>
                        <a:rPr lang="en-US" sz="2000" kern="1200" dirty="0"/>
                        <a:t>Established </a:t>
                      </a:r>
                      <a:endParaRPr lang="en-US" sz="2000" dirty="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000" kern="1200"/>
                        <a:t>1996 </a:t>
                      </a:r>
                      <a:endParaRPr lang="en-US" sz="2000">
                        <a:latin typeface="Calibri"/>
                        <a:ea typeface="Calibri"/>
                        <a:cs typeface="Mangal"/>
                      </a:endParaRPr>
                    </a:p>
                  </a:txBody>
                  <a:tcPr marL="66675" marR="66675" marT="9525" marB="0" anchor="ctr"/>
                </a:tc>
                <a:extLst>
                  <a:ext uri="{0D108BD9-81ED-4DB2-BD59-A6C34878D82A}">
                    <a16:rowId xmlns:a16="http://schemas.microsoft.com/office/drawing/2014/main" val="10000"/>
                  </a:ext>
                </a:extLst>
              </a:tr>
              <a:tr h="656277">
                <a:tc>
                  <a:txBody>
                    <a:bodyPr/>
                    <a:lstStyle/>
                    <a:p>
                      <a:pPr marL="100330" marR="0" algn="ctr" fontAlgn="base">
                        <a:lnSpc>
                          <a:spcPct val="115000"/>
                        </a:lnSpc>
                        <a:spcBef>
                          <a:spcPts val="0"/>
                        </a:spcBef>
                        <a:spcAft>
                          <a:spcPts val="0"/>
                        </a:spcAft>
                      </a:pPr>
                      <a:r>
                        <a:rPr lang="en-US" sz="2000" kern="1200"/>
                        <a:t>Field of research </a:t>
                      </a:r>
                      <a:endParaRPr lang="en-US" sz="20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000" kern="1200"/>
                        <a:t>Plant Biotechnology </a:t>
                      </a:r>
                      <a:endParaRPr lang="en-US" sz="2000">
                        <a:latin typeface="Calibri"/>
                        <a:ea typeface="Calibri"/>
                        <a:cs typeface="Mangal"/>
                      </a:endParaRPr>
                    </a:p>
                  </a:txBody>
                  <a:tcPr marL="66675" marR="66675" marT="9525" marB="0" anchor="ctr"/>
                </a:tc>
                <a:extLst>
                  <a:ext uri="{0D108BD9-81ED-4DB2-BD59-A6C34878D82A}">
                    <a16:rowId xmlns:a16="http://schemas.microsoft.com/office/drawing/2014/main" val="10001"/>
                  </a:ext>
                </a:extLst>
              </a:tr>
              <a:tr h="426039">
                <a:tc>
                  <a:txBody>
                    <a:bodyPr/>
                    <a:lstStyle/>
                    <a:p>
                      <a:pPr marL="100330" marR="0" algn="ctr" fontAlgn="base">
                        <a:lnSpc>
                          <a:spcPct val="115000"/>
                        </a:lnSpc>
                        <a:spcBef>
                          <a:spcPts val="0"/>
                        </a:spcBef>
                        <a:spcAft>
                          <a:spcPts val="0"/>
                        </a:spcAft>
                      </a:pPr>
                      <a:r>
                        <a:rPr lang="en-US" sz="2000" kern="1200"/>
                        <a:t>Head </a:t>
                      </a:r>
                      <a:endParaRPr lang="en-US" sz="20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000" kern="1200"/>
                        <a:t>Dr. Shyamalamma S</a:t>
                      </a:r>
                      <a:endParaRPr lang="en-US" sz="2000">
                        <a:latin typeface="Calibri"/>
                        <a:ea typeface="Calibri"/>
                        <a:cs typeface="Mangal"/>
                      </a:endParaRPr>
                    </a:p>
                  </a:txBody>
                  <a:tcPr marL="66675" marR="66675" marT="9525" marB="0" anchor="ctr"/>
                </a:tc>
                <a:extLst>
                  <a:ext uri="{0D108BD9-81ED-4DB2-BD59-A6C34878D82A}">
                    <a16:rowId xmlns:a16="http://schemas.microsoft.com/office/drawing/2014/main" val="10002"/>
                  </a:ext>
                </a:extLst>
              </a:tr>
              <a:tr h="656277">
                <a:tc>
                  <a:txBody>
                    <a:bodyPr/>
                    <a:lstStyle/>
                    <a:p>
                      <a:pPr marL="100330" marR="0" algn="ctr" fontAlgn="base">
                        <a:lnSpc>
                          <a:spcPct val="115000"/>
                        </a:lnSpc>
                        <a:spcBef>
                          <a:spcPts val="0"/>
                        </a:spcBef>
                        <a:spcAft>
                          <a:spcPts val="0"/>
                        </a:spcAft>
                      </a:pPr>
                      <a:r>
                        <a:rPr lang="en-US" sz="2000" kern="1200"/>
                        <a:t> Total Area </a:t>
                      </a:r>
                      <a:endParaRPr lang="en-US" sz="20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000" kern="1200"/>
                        <a:t>3380 sq. mtrs. </a:t>
                      </a:r>
                      <a:endParaRPr lang="en-US" sz="2000">
                        <a:latin typeface="Calibri"/>
                        <a:ea typeface="Calibri"/>
                        <a:cs typeface="Mangal"/>
                      </a:endParaRPr>
                    </a:p>
                  </a:txBody>
                  <a:tcPr marL="66675" marR="66675" marT="9525" marB="0" anchor="ctr"/>
                </a:tc>
                <a:extLst>
                  <a:ext uri="{0D108BD9-81ED-4DB2-BD59-A6C34878D82A}">
                    <a16:rowId xmlns:a16="http://schemas.microsoft.com/office/drawing/2014/main" val="10003"/>
                  </a:ext>
                </a:extLst>
              </a:tr>
              <a:tr h="673987">
                <a:tc>
                  <a:txBody>
                    <a:bodyPr/>
                    <a:lstStyle/>
                    <a:p>
                      <a:pPr marL="100330" marR="0" algn="ctr" fontAlgn="base">
                        <a:lnSpc>
                          <a:spcPct val="115000"/>
                        </a:lnSpc>
                        <a:spcBef>
                          <a:spcPts val="0"/>
                        </a:spcBef>
                        <a:spcAft>
                          <a:spcPts val="0"/>
                        </a:spcAft>
                      </a:pPr>
                      <a:r>
                        <a:rPr lang="en-US" sz="2000" kern="1200"/>
                        <a:t>Location </a:t>
                      </a:r>
                      <a:endParaRPr lang="en-US" sz="20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000" kern="1200"/>
                        <a:t>Bengaluru, Karnataka, India </a:t>
                      </a:r>
                      <a:endParaRPr lang="en-US" sz="2000">
                        <a:latin typeface="Calibri"/>
                        <a:ea typeface="Calibri"/>
                        <a:cs typeface="Mangal"/>
                      </a:endParaRPr>
                    </a:p>
                  </a:txBody>
                  <a:tcPr marL="66675" marR="66675" marT="9525" marB="0" anchor="ctr"/>
                </a:tc>
                <a:extLst>
                  <a:ext uri="{0D108BD9-81ED-4DB2-BD59-A6C34878D82A}">
                    <a16:rowId xmlns:a16="http://schemas.microsoft.com/office/drawing/2014/main" val="10004"/>
                  </a:ext>
                </a:extLst>
              </a:tr>
              <a:tr h="585434">
                <a:tc>
                  <a:txBody>
                    <a:bodyPr/>
                    <a:lstStyle/>
                    <a:p>
                      <a:pPr marL="100330" marR="0" algn="ctr" fontAlgn="base">
                        <a:lnSpc>
                          <a:spcPct val="115000"/>
                        </a:lnSpc>
                        <a:spcBef>
                          <a:spcPts val="0"/>
                        </a:spcBef>
                        <a:spcAft>
                          <a:spcPts val="0"/>
                        </a:spcAft>
                      </a:pPr>
                      <a:r>
                        <a:rPr lang="en-US" sz="2000" kern="1200"/>
                        <a:t>Campus </a:t>
                      </a:r>
                      <a:endParaRPr lang="en-US" sz="20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000" kern="1200"/>
                        <a:t>Urban </a:t>
                      </a:r>
                      <a:endParaRPr lang="en-US" sz="2000">
                        <a:latin typeface="Calibri"/>
                        <a:ea typeface="Calibri"/>
                        <a:cs typeface="Mangal"/>
                      </a:endParaRPr>
                    </a:p>
                  </a:txBody>
                  <a:tcPr marL="66675" marR="66675" marT="9525" marB="0" anchor="ctr"/>
                </a:tc>
                <a:extLst>
                  <a:ext uri="{0D108BD9-81ED-4DB2-BD59-A6C34878D82A}">
                    <a16:rowId xmlns:a16="http://schemas.microsoft.com/office/drawing/2014/main" val="10005"/>
                  </a:ext>
                </a:extLst>
              </a:tr>
              <a:tr h="733949">
                <a:tc>
                  <a:txBody>
                    <a:bodyPr/>
                    <a:lstStyle/>
                    <a:p>
                      <a:pPr marL="100330" marR="0" algn="ctr" fontAlgn="base">
                        <a:lnSpc>
                          <a:spcPct val="115000"/>
                        </a:lnSpc>
                        <a:spcBef>
                          <a:spcPts val="0"/>
                        </a:spcBef>
                        <a:spcAft>
                          <a:spcPts val="0"/>
                        </a:spcAft>
                      </a:pPr>
                      <a:r>
                        <a:rPr lang="en-US" sz="2000" kern="1200"/>
                        <a:t>Official website </a:t>
                      </a:r>
                      <a:endParaRPr lang="en-US" sz="20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IN" sz="2000" kern="1200" dirty="0"/>
                        <a:t>https://www.uasbangalore.edu.in/ </a:t>
                      </a:r>
                      <a:endParaRPr lang="en-US" sz="2000" dirty="0">
                        <a:latin typeface="Calibri"/>
                        <a:ea typeface="Calibri"/>
                        <a:cs typeface="Mangal"/>
                      </a:endParaRPr>
                    </a:p>
                  </a:txBody>
                  <a:tcPr marL="66675" marR="66675" marT="9525" marB="0" anchor="ctr"/>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45</a:t>
            </a:fld>
            <a:endParaRPr lang="en-US" dirty="0"/>
          </a:p>
        </p:txBody>
      </p:sp>
      <p:sp>
        <p:nvSpPr>
          <p:cNvPr id="7169" name="Rectangle 1"/>
          <p:cNvSpPr>
            <a:spLocks noChangeArrowheads="1"/>
          </p:cNvSpPr>
          <p:nvPr/>
        </p:nvSpPr>
        <p:spPr bwMode="auto">
          <a:xfrm>
            <a:off x="0" y="1499016"/>
            <a:ext cx="12312410"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lang="en-US" sz="3600" b="1" spc="30"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ADVANCED CENTER FOR PLANT BIOTECHNOLOGY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BOTANICAL GARDEN</a:t>
            </a:r>
            <a:br>
              <a:rPr lang="en-US" sz="3200" dirty="0">
                <a:solidFill>
                  <a:schemeClr val="tx1"/>
                </a:solidFill>
                <a:latin typeface="Arial" pitchFamily="34" charset="0"/>
                <a:cs typeface="Arial" pitchFamily="34" charset="0"/>
              </a:rPr>
            </a:br>
            <a:endPar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endParaRPr>
          </a:p>
        </p:txBody>
      </p:sp>
      <p:graphicFrame>
        <p:nvGraphicFramePr>
          <p:cNvPr id="6" name="Content Placeholder 5"/>
          <p:cNvGraphicFramePr>
            <a:graphicFrameLocks noGrp="1"/>
          </p:cNvGraphicFramePr>
          <p:nvPr>
            <p:ph idx="1"/>
          </p:nvPr>
        </p:nvGraphicFramePr>
        <p:xfrm>
          <a:off x="2413416" y="1154243"/>
          <a:ext cx="7090348" cy="5130320"/>
        </p:xfrm>
        <a:graphic>
          <a:graphicData uri="http://schemas.openxmlformats.org/drawingml/2006/table">
            <a:tbl>
              <a:tblPr>
                <a:tableStyleId>{5DA37D80-6434-44D0-A028-1B22A696006F}</a:tableStyleId>
              </a:tblPr>
              <a:tblGrid>
                <a:gridCol w="3420184">
                  <a:extLst>
                    <a:ext uri="{9D8B030D-6E8A-4147-A177-3AD203B41FA5}">
                      <a16:colId xmlns:a16="http://schemas.microsoft.com/office/drawing/2014/main" val="20000"/>
                    </a:ext>
                  </a:extLst>
                </a:gridCol>
                <a:gridCol w="3670164">
                  <a:extLst>
                    <a:ext uri="{9D8B030D-6E8A-4147-A177-3AD203B41FA5}">
                      <a16:colId xmlns:a16="http://schemas.microsoft.com/office/drawing/2014/main" val="20001"/>
                    </a:ext>
                  </a:extLst>
                </a:gridCol>
              </a:tblGrid>
              <a:tr h="701655">
                <a:tc>
                  <a:txBody>
                    <a:bodyPr/>
                    <a:lstStyle/>
                    <a:p>
                      <a:pPr marL="100330" marR="0" algn="ctr" fontAlgn="base">
                        <a:lnSpc>
                          <a:spcPct val="115000"/>
                        </a:lnSpc>
                        <a:spcBef>
                          <a:spcPts val="0"/>
                        </a:spcBef>
                        <a:spcAft>
                          <a:spcPts val="0"/>
                        </a:spcAft>
                      </a:pPr>
                      <a:r>
                        <a:rPr lang="en-US" sz="2400" kern="1200" dirty="0"/>
                        <a:t>Established </a:t>
                      </a:r>
                      <a:endParaRPr lang="en-US" sz="2400" dirty="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a:t>1975</a:t>
                      </a:r>
                      <a:endParaRPr lang="en-US" sz="2400">
                        <a:latin typeface="Calibri"/>
                        <a:ea typeface="Calibri"/>
                        <a:cs typeface="Mangal"/>
                      </a:endParaRPr>
                    </a:p>
                  </a:txBody>
                  <a:tcPr marL="66675" marR="66675" marT="9525" marB="0" anchor="ctr"/>
                </a:tc>
                <a:extLst>
                  <a:ext uri="{0D108BD9-81ED-4DB2-BD59-A6C34878D82A}">
                    <a16:rowId xmlns:a16="http://schemas.microsoft.com/office/drawing/2014/main" val="10000"/>
                  </a:ext>
                </a:extLst>
              </a:tr>
              <a:tr h="907576">
                <a:tc>
                  <a:txBody>
                    <a:bodyPr/>
                    <a:lstStyle/>
                    <a:p>
                      <a:pPr marL="100330" marR="0" algn="ctr" fontAlgn="base">
                        <a:lnSpc>
                          <a:spcPct val="115000"/>
                        </a:lnSpc>
                        <a:spcBef>
                          <a:spcPts val="0"/>
                        </a:spcBef>
                        <a:spcAft>
                          <a:spcPts val="0"/>
                        </a:spcAft>
                      </a:pPr>
                      <a:r>
                        <a:rPr lang="en-US" sz="2400" kern="1200"/>
                        <a:t>Total Area </a:t>
                      </a:r>
                      <a:endParaRPr lang="en-US" sz="24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a:t>100 acres </a:t>
                      </a:r>
                      <a:endParaRPr lang="en-US" sz="2400">
                        <a:latin typeface="Calibri"/>
                        <a:ea typeface="Calibri"/>
                        <a:cs typeface="Mangal"/>
                      </a:endParaRPr>
                    </a:p>
                  </a:txBody>
                  <a:tcPr marL="66675" marR="66675" marT="9525" marB="0" anchor="ctr"/>
                </a:tc>
                <a:extLst>
                  <a:ext uri="{0D108BD9-81ED-4DB2-BD59-A6C34878D82A}">
                    <a16:rowId xmlns:a16="http://schemas.microsoft.com/office/drawing/2014/main" val="10001"/>
                  </a:ext>
                </a:extLst>
              </a:tr>
              <a:tr h="770295">
                <a:tc>
                  <a:txBody>
                    <a:bodyPr/>
                    <a:lstStyle/>
                    <a:p>
                      <a:pPr marL="100330" marR="0" algn="ctr" fontAlgn="base">
                        <a:lnSpc>
                          <a:spcPct val="115000"/>
                        </a:lnSpc>
                        <a:spcBef>
                          <a:spcPts val="0"/>
                        </a:spcBef>
                        <a:spcAft>
                          <a:spcPts val="0"/>
                        </a:spcAft>
                      </a:pPr>
                      <a:r>
                        <a:rPr lang="en-US" sz="2400" kern="1200"/>
                        <a:t>Director </a:t>
                      </a:r>
                      <a:endParaRPr lang="en-US" sz="24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a:t>Dr. R. Narayna </a:t>
                      </a:r>
                      <a:endParaRPr lang="en-US" sz="2400">
                        <a:latin typeface="Calibri"/>
                        <a:ea typeface="Calibri"/>
                        <a:cs typeface="Mangal"/>
                      </a:endParaRPr>
                    </a:p>
                  </a:txBody>
                  <a:tcPr marL="66675" marR="66675" marT="9525" marB="0" anchor="ctr"/>
                </a:tc>
                <a:extLst>
                  <a:ext uri="{0D108BD9-81ED-4DB2-BD59-A6C34878D82A}">
                    <a16:rowId xmlns:a16="http://schemas.microsoft.com/office/drawing/2014/main" val="10002"/>
                  </a:ext>
                </a:extLst>
              </a:tr>
              <a:tr h="770295">
                <a:tc>
                  <a:txBody>
                    <a:bodyPr/>
                    <a:lstStyle/>
                    <a:p>
                      <a:pPr marL="100330" marR="0" algn="ctr" fontAlgn="base">
                        <a:lnSpc>
                          <a:spcPct val="115000"/>
                        </a:lnSpc>
                        <a:spcBef>
                          <a:spcPts val="0"/>
                        </a:spcBef>
                        <a:spcAft>
                          <a:spcPts val="0"/>
                        </a:spcAft>
                      </a:pPr>
                      <a:r>
                        <a:rPr lang="en-US" sz="2400" kern="1200" dirty="0"/>
                        <a:t>Location </a:t>
                      </a:r>
                      <a:endParaRPr lang="en-US" sz="2400" dirty="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a:t>Bangalore, Karnataka, India </a:t>
                      </a:r>
                      <a:endParaRPr lang="en-US" sz="2400">
                        <a:latin typeface="Calibri"/>
                        <a:ea typeface="Calibri"/>
                        <a:cs typeface="Mangal"/>
                      </a:endParaRPr>
                    </a:p>
                  </a:txBody>
                  <a:tcPr marL="66675" marR="66675" marT="9525" marB="0" anchor="ctr"/>
                </a:tc>
                <a:extLst>
                  <a:ext uri="{0D108BD9-81ED-4DB2-BD59-A6C34878D82A}">
                    <a16:rowId xmlns:a16="http://schemas.microsoft.com/office/drawing/2014/main" val="10003"/>
                  </a:ext>
                </a:extLst>
              </a:tr>
              <a:tr h="612271">
                <a:tc>
                  <a:txBody>
                    <a:bodyPr/>
                    <a:lstStyle/>
                    <a:p>
                      <a:pPr marL="100330" marR="0" algn="ctr" fontAlgn="base">
                        <a:lnSpc>
                          <a:spcPct val="115000"/>
                        </a:lnSpc>
                        <a:spcBef>
                          <a:spcPts val="0"/>
                        </a:spcBef>
                        <a:spcAft>
                          <a:spcPts val="0"/>
                        </a:spcAft>
                      </a:pPr>
                      <a:r>
                        <a:rPr lang="en-US" sz="2400" kern="1200" dirty="0"/>
                        <a:t>Objective </a:t>
                      </a:r>
                      <a:endParaRPr lang="en-US" sz="2400" dirty="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dirty="0"/>
                        <a:t>Conservation of Plant species </a:t>
                      </a:r>
                      <a:endParaRPr lang="en-US" sz="2400" dirty="0">
                        <a:latin typeface="Calibri"/>
                        <a:ea typeface="Calibri"/>
                        <a:cs typeface="Mangal"/>
                      </a:endParaRPr>
                    </a:p>
                  </a:txBody>
                  <a:tcPr marL="66675" marR="66675" marT="9525" marB="0" anchor="ctr"/>
                </a:tc>
                <a:extLst>
                  <a:ext uri="{0D108BD9-81ED-4DB2-BD59-A6C34878D82A}">
                    <a16:rowId xmlns:a16="http://schemas.microsoft.com/office/drawing/2014/main" val="10004"/>
                  </a:ext>
                </a:extLst>
              </a:tr>
              <a:tr h="1154681">
                <a:tc>
                  <a:txBody>
                    <a:bodyPr/>
                    <a:lstStyle/>
                    <a:p>
                      <a:pPr marL="100330" marR="0" algn="ctr" fontAlgn="base">
                        <a:lnSpc>
                          <a:spcPct val="115000"/>
                        </a:lnSpc>
                        <a:spcBef>
                          <a:spcPts val="0"/>
                        </a:spcBef>
                        <a:spcAft>
                          <a:spcPts val="0"/>
                        </a:spcAft>
                      </a:pPr>
                      <a:r>
                        <a:rPr lang="en-US" sz="2400" kern="1200"/>
                        <a:t>Official website </a:t>
                      </a:r>
                      <a:endParaRPr lang="en-US" sz="24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dirty="0"/>
                        <a:t>https://www.uasbangalore.edu.in/ </a:t>
                      </a:r>
                      <a:endParaRPr lang="en-US" sz="2400" dirty="0">
                        <a:latin typeface="Calibri"/>
                        <a:ea typeface="Calibri"/>
                        <a:cs typeface="Mangal"/>
                      </a:endParaRPr>
                    </a:p>
                  </a:txBody>
                  <a:tcPr marL="66675" marR="66675" marT="9525" marB="0" anchor="ctr"/>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11277600" cy="1325563"/>
          </a:xfrm>
        </p:spPr>
        <p:txBody>
          <a:bodyPr>
            <a:normAutofit/>
          </a:bodyPr>
          <a:lstStyle/>
          <a:p>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RESEARCH CONDUCTED THE GKVK INSTITUTE</a:t>
            </a:r>
          </a:p>
        </p:txBody>
      </p:sp>
      <p:sp>
        <p:nvSpPr>
          <p:cNvPr id="3" name="Content Placeholder 2"/>
          <p:cNvSpPr>
            <a:spLocks noGrp="1"/>
          </p:cNvSpPr>
          <p:nvPr>
            <p:ph idx="1"/>
          </p:nvPr>
        </p:nvSpPr>
        <p:spPr>
          <a:xfrm>
            <a:off x="838200" y="1603948"/>
            <a:ext cx="11049000" cy="4573015"/>
          </a:xfrm>
        </p:spPr>
        <p:txBody>
          <a:bodyPr/>
          <a:lstStyle/>
          <a:p>
            <a:pPr lvl="0"/>
            <a:r>
              <a:rPr lang="en-US" sz="2400" dirty="0">
                <a:solidFill>
                  <a:schemeClr val="tx1"/>
                </a:solidFill>
                <a:latin typeface="Times New Roman" pitchFamily="18" charset="0"/>
                <a:cs typeface="Times New Roman" pitchFamily="18" charset="0"/>
              </a:rPr>
              <a:t>Early bearing and high yielding Jack fruit </a:t>
            </a:r>
            <a:r>
              <a:rPr lang="en-US" sz="2400" dirty="0" err="1">
                <a:solidFill>
                  <a:schemeClr val="tx1"/>
                </a:solidFill>
                <a:latin typeface="Times New Roman" pitchFamily="18" charset="0"/>
                <a:cs typeface="Times New Roman" pitchFamily="18" charset="0"/>
              </a:rPr>
              <a:t>varietiessuch</a:t>
            </a:r>
            <a:r>
              <a:rPr lang="en-US" sz="2400" dirty="0">
                <a:solidFill>
                  <a:schemeClr val="tx1"/>
                </a:solidFill>
                <a:latin typeface="Times New Roman" pitchFamily="18" charset="0"/>
                <a:cs typeface="Times New Roman" pitchFamily="18" charset="0"/>
              </a:rPr>
              <a:t> as, </a:t>
            </a:r>
            <a:r>
              <a:rPr lang="en-US" sz="2400" dirty="0" err="1">
                <a:solidFill>
                  <a:schemeClr val="tx1"/>
                </a:solidFill>
                <a:latin typeface="Times New Roman" pitchFamily="18" charset="0"/>
                <a:cs typeface="Times New Roman" pitchFamily="18" charset="0"/>
              </a:rPr>
              <a:t>Lalbagh</a:t>
            </a:r>
            <a:r>
              <a:rPr lang="en-US" sz="2400" dirty="0">
                <a:solidFill>
                  <a:schemeClr val="tx1"/>
                </a:solidFill>
                <a:latin typeface="Times New Roman" pitchFamily="18" charset="0"/>
                <a:cs typeface="Times New Roman" pitchFamily="18" charset="0"/>
              </a:rPr>
              <a:t> Madura, </a:t>
            </a:r>
            <a:r>
              <a:rPr lang="en-US" sz="2400" dirty="0" err="1">
                <a:solidFill>
                  <a:schemeClr val="tx1"/>
                </a:solidFill>
                <a:latin typeface="Times New Roman" pitchFamily="18" charset="0"/>
                <a:cs typeface="Times New Roman" pitchFamily="18" charset="0"/>
              </a:rPr>
              <a:t>Swarna</a:t>
            </a:r>
            <a:r>
              <a:rPr lang="en-US" sz="2400" dirty="0">
                <a:solidFill>
                  <a:schemeClr val="tx1"/>
                </a:solidFill>
                <a:latin typeface="Times New Roman" pitchFamily="18" charset="0"/>
                <a:cs typeface="Times New Roman" pitchFamily="18" charset="0"/>
              </a:rPr>
              <a:t> and </a:t>
            </a:r>
            <a:r>
              <a:rPr lang="en-US" sz="2400" dirty="0" err="1">
                <a:solidFill>
                  <a:schemeClr val="tx1"/>
                </a:solidFill>
                <a:latin typeface="Times New Roman" pitchFamily="18" charset="0"/>
                <a:cs typeface="Times New Roman" pitchFamily="18" charset="0"/>
              </a:rPr>
              <a:t>Byrachandra</a:t>
            </a:r>
            <a:r>
              <a:rPr lang="en-US" sz="2400" dirty="0">
                <a:solidFill>
                  <a:schemeClr val="tx1"/>
                </a:solidFill>
                <a:latin typeface="Times New Roman" pitchFamily="18" charset="0"/>
                <a:cs typeface="Times New Roman" pitchFamily="18" charset="0"/>
              </a:rPr>
              <a:t>, have been released, and are bearing fruits in 4 years.</a:t>
            </a:r>
          </a:p>
          <a:p>
            <a:pPr lvl="0"/>
            <a:r>
              <a:rPr lang="en-US" sz="2400" dirty="0">
                <a:solidFill>
                  <a:schemeClr val="tx1"/>
                </a:solidFill>
                <a:latin typeface="Times New Roman" pitchFamily="18" charset="0"/>
                <a:cs typeface="Times New Roman" pitchFamily="18" charset="0"/>
              </a:rPr>
              <a:t>Elite Jackfruit genotypes and High throughput detection method developed for Cardamom Mosaic Virus (</a:t>
            </a:r>
            <a:r>
              <a:rPr lang="en-US" sz="2400" dirty="0" err="1">
                <a:solidFill>
                  <a:schemeClr val="tx1"/>
                </a:solidFill>
                <a:latin typeface="Times New Roman" pitchFamily="18" charset="0"/>
                <a:cs typeface="Times New Roman" pitchFamily="18" charset="0"/>
              </a:rPr>
              <a:t>CdMV</a:t>
            </a:r>
            <a:r>
              <a:rPr lang="en-US" sz="2400" dirty="0">
                <a:solidFill>
                  <a:schemeClr val="tx1"/>
                </a:solidFill>
                <a:latin typeface="Times New Roman" pitchFamily="18" charset="0"/>
                <a:cs typeface="Times New Roman" pitchFamily="18" charset="0"/>
              </a:rPr>
              <a:t>) Diagnosis.</a:t>
            </a:r>
          </a:p>
          <a:p>
            <a:pPr lvl="0"/>
            <a:r>
              <a:rPr lang="en-US" sz="2400" dirty="0">
                <a:solidFill>
                  <a:schemeClr val="tx1"/>
                </a:solidFill>
                <a:latin typeface="Times New Roman" pitchFamily="18" charset="0"/>
                <a:cs typeface="Times New Roman" pitchFamily="18" charset="0"/>
              </a:rPr>
              <a:t>Biosensor developed for detection of Papaya Ring Spot Virus (PRSV) infecting Papaya.</a:t>
            </a:r>
          </a:p>
          <a:p>
            <a:pPr lvl="0"/>
            <a:r>
              <a:rPr lang="en-US" sz="2400" dirty="0">
                <a:solidFill>
                  <a:schemeClr val="tx1"/>
                </a:solidFill>
                <a:latin typeface="Times New Roman" pitchFamily="18" charset="0"/>
                <a:cs typeface="Times New Roman" pitchFamily="18" charset="0"/>
              </a:rPr>
              <a:t>Compost tea (CT) foliar spray technology developed for enhanced Biomass, Yield and Late Blight management in Potato crop</a:t>
            </a:r>
          </a:p>
          <a:p>
            <a:pPr lvl="0"/>
            <a:r>
              <a:rPr lang="en-US" sz="2400" dirty="0">
                <a:solidFill>
                  <a:schemeClr val="tx1"/>
                </a:solidFill>
                <a:latin typeface="Times New Roman" pitchFamily="18" charset="0"/>
                <a:cs typeface="Times New Roman" pitchFamily="18" charset="0"/>
              </a:rPr>
              <a:t>Compost tea application for yield enhancement in groundnut, Marigold, Rice and other crops</a:t>
            </a:r>
          </a:p>
          <a:p>
            <a:endParaRPr lang="en-US" dirty="0"/>
          </a:p>
        </p:txBody>
      </p:sp>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4675"/>
            <a:ext cx="11277600" cy="119922"/>
          </a:xfrm>
        </p:spPr>
        <p:txBody>
          <a:bodyPr>
            <a:normAutofit fontScale="90000"/>
          </a:bodyPr>
          <a:lstStyle/>
          <a:p>
            <a:endParaRPr lang="en-US" dirty="0"/>
          </a:p>
        </p:txBody>
      </p:sp>
      <p:sp>
        <p:nvSpPr>
          <p:cNvPr id="3" name="Content Placeholder 2"/>
          <p:cNvSpPr>
            <a:spLocks noGrp="1"/>
          </p:cNvSpPr>
          <p:nvPr>
            <p:ph idx="1"/>
          </p:nvPr>
        </p:nvSpPr>
        <p:spPr>
          <a:xfrm>
            <a:off x="703289" y="764497"/>
            <a:ext cx="10515600" cy="5606321"/>
          </a:xfrm>
        </p:spPr>
        <p:txBody>
          <a:bodyPr/>
          <a:lstStyle/>
          <a:p>
            <a:pPr lvl="0" algn="just"/>
            <a:r>
              <a:rPr lang="en-US" sz="2400" dirty="0">
                <a:solidFill>
                  <a:schemeClr val="tx1"/>
                </a:solidFill>
                <a:latin typeface="Times New Roman" pitchFamily="18" charset="0"/>
                <a:cs typeface="Times New Roman" pitchFamily="18" charset="0"/>
              </a:rPr>
              <a:t>varieties are multiplied for commercial purpose, with an annual revenue of Rs.8 to 9 </a:t>
            </a:r>
            <a:r>
              <a:rPr lang="en-US" sz="2400" dirty="0" err="1">
                <a:solidFill>
                  <a:schemeClr val="tx1"/>
                </a:solidFill>
                <a:latin typeface="Times New Roman" pitchFamily="18" charset="0"/>
                <a:cs typeface="Times New Roman" pitchFamily="18" charset="0"/>
              </a:rPr>
              <a:t>lakhs</a:t>
            </a:r>
            <a:endParaRPr lang="en-US" sz="2400" dirty="0">
              <a:solidFill>
                <a:schemeClr val="tx1"/>
              </a:solidFill>
              <a:latin typeface="Times New Roman" pitchFamily="18" charset="0"/>
              <a:cs typeface="Times New Roman" pitchFamily="18" charset="0"/>
            </a:endParaRPr>
          </a:p>
          <a:p>
            <a:pPr lvl="0" algn="just"/>
            <a:r>
              <a:rPr lang="en-US" sz="2400" dirty="0">
                <a:solidFill>
                  <a:schemeClr val="tx1"/>
                </a:solidFill>
                <a:latin typeface="Times New Roman" pitchFamily="18" charset="0"/>
                <a:cs typeface="Times New Roman" pitchFamily="18" charset="0"/>
              </a:rPr>
              <a:t>A large number of genomic resources developed in </a:t>
            </a:r>
            <a:r>
              <a:rPr lang="en-US" sz="2400" dirty="0" err="1">
                <a:solidFill>
                  <a:schemeClr val="tx1"/>
                </a:solidFill>
                <a:latin typeface="Times New Roman" pitchFamily="18" charset="0"/>
                <a:cs typeface="Times New Roman" pitchFamily="18" charset="0"/>
              </a:rPr>
              <a:t>Ragi</a:t>
            </a:r>
            <a:r>
              <a:rPr lang="en-US" sz="2400" dirty="0">
                <a:solidFill>
                  <a:schemeClr val="tx1"/>
                </a:solidFill>
                <a:latin typeface="Times New Roman" pitchFamily="18" charset="0"/>
                <a:cs typeface="Times New Roman" pitchFamily="18" charset="0"/>
              </a:rPr>
              <a:t> and Chickpea</a:t>
            </a:r>
          </a:p>
          <a:p>
            <a:pPr lvl="0" algn="just"/>
            <a:r>
              <a:rPr lang="en-US" sz="2400" dirty="0">
                <a:solidFill>
                  <a:schemeClr val="tx1"/>
                </a:solidFill>
                <a:latin typeface="Times New Roman" pitchFamily="18" charset="0"/>
                <a:cs typeface="Times New Roman" pitchFamily="18" charset="0"/>
              </a:rPr>
              <a:t>Development of mapping populations and fine mapping of wilt resistance in Chickpea</a:t>
            </a:r>
          </a:p>
          <a:p>
            <a:pPr lvl="0" algn="just"/>
            <a:r>
              <a:rPr lang="en-US" sz="2400" dirty="0">
                <a:solidFill>
                  <a:schemeClr val="tx1"/>
                </a:solidFill>
                <a:latin typeface="Times New Roman" pitchFamily="18" charset="0"/>
                <a:cs typeface="Times New Roman" pitchFamily="18" charset="0"/>
              </a:rPr>
              <a:t>Heat tolerant inbred lines developed in Maize and promising hybrids produced</a:t>
            </a:r>
          </a:p>
          <a:p>
            <a:pPr lvl="0" algn="just"/>
            <a:r>
              <a:rPr lang="en-US" sz="2400" dirty="0">
                <a:solidFill>
                  <a:schemeClr val="tx1"/>
                </a:solidFill>
                <a:latin typeface="Times New Roman" pitchFamily="18" charset="0"/>
                <a:cs typeface="Times New Roman" pitchFamily="18" charset="0"/>
              </a:rPr>
              <a:t>Efficient strains of Microalgae for </a:t>
            </a:r>
            <a:r>
              <a:rPr lang="en-US" sz="2400" dirty="0" err="1">
                <a:solidFill>
                  <a:schemeClr val="tx1"/>
                </a:solidFill>
                <a:latin typeface="Times New Roman" pitchFamily="18" charset="0"/>
                <a:cs typeface="Times New Roman" pitchFamily="18" charset="0"/>
              </a:rPr>
              <a:t>biofuel</a:t>
            </a:r>
            <a:r>
              <a:rPr lang="en-US" sz="2400" dirty="0">
                <a:solidFill>
                  <a:schemeClr val="tx1"/>
                </a:solidFill>
                <a:latin typeface="Times New Roman" pitchFamily="18" charset="0"/>
                <a:cs typeface="Times New Roman" pitchFamily="18" charset="0"/>
              </a:rPr>
              <a:t> production identified</a:t>
            </a:r>
          </a:p>
          <a:p>
            <a:pPr lvl="0" algn="just"/>
            <a:r>
              <a:rPr lang="en-US" sz="2400" dirty="0" err="1">
                <a:solidFill>
                  <a:schemeClr val="tx1"/>
                </a:solidFill>
                <a:latin typeface="Times New Roman" pitchFamily="18" charset="0"/>
                <a:cs typeface="Times New Roman" pitchFamily="18" charset="0"/>
              </a:rPr>
              <a:t>Multigene</a:t>
            </a:r>
            <a:r>
              <a:rPr lang="en-US" sz="2400" dirty="0">
                <a:solidFill>
                  <a:schemeClr val="tx1"/>
                </a:solidFill>
                <a:latin typeface="Times New Roman" pitchFamily="18" charset="0"/>
                <a:cs typeface="Times New Roman" pitchFamily="18" charset="0"/>
              </a:rPr>
              <a:t> approach for the development of transgenic maize against </a:t>
            </a:r>
            <a:r>
              <a:rPr lang="en-US" sz="2400" dirty="0" err="1">
                <a:solidFill>
                  <a:schemeClr val="tx1"/>
                </a:solidFill>
                <a:latin typeface="Times New Roman" pitchFamily="18" charset="0"/>
                <a:cs typeface="Times New Roman" pitchFamily="18" charset="0"/>
              </a:rPr>
              <a:t>Turcicum</a:t>
            </a:r>
            <a:r>
              <a:rPr lang="en-US" sz="2400" dirty="0">
                <a:solidFill>
                  <a:schemeClr val="tx1"/>
                </a:solidFill>
                <a:latin typeface="Times New Roman" pitchFamily="18" charset="0"/>
                <a:cs typeface="Times New Roman" pitchFamily="18" charset="0"/>
              </a:rPr>
              <a:t> leaf blight is under progress.</a:t>
            </a:r>
          </a:p>
          <a:p>
            <a:pPr lvl="0" algn="just"/>
            <a:r>
              <a:rPr lang="en-US" sz="2400" dirty="0">
                <a:solidFill>
                  <a:schemeClr val="tx1"/>
                </a:solidFill>
                <a:latin typeface="Times New Roman" pitchFamily="18" charset="0"/>
                <a:cs typeface="Times New Roman" pitchFamily="18" charset="0"/>
              </a:rPr>
              <a:t>Cloning and molecular characterization of antiviral proteins against </a:t>
            </a:r>
            <a:r>
              <a:rPr lang="en-US" sz="2400" dirty="0" err="1">
                <a:solidFill>
                  <a:schemeClr val="tx1"/>
                </a:solidFill>
                <a:latin typeface="Times New Roman" pitchFamily="18" charset="0"/>
                <a:cs typeface="Times New Roman" pitchFamily="18" charset="0"/>
              </a:rPr>
              <a:t>BmNPV</a:t>
            </a:r>
            <a:r>
              <a:rPr lang="en-US" sz="2400" dirty="0">
                <a:solidFill>
                  <a:schemeClr val="tx1"/>
                </a:solidFill>
                <a:latin typeface="Times New Roman" pitchFamily="18" charset="0"/>
                <a:cs typeface="Times New Roman" pitchFamily="18" charset="0"/>
              </a:rPr>
              <a:t> in mulberry plants (transient mode) is attempted.</a:t>
            </a:r>
          </a:p>
          <a:p>
            <a:pPr lvl="0" algn="just"/>
            <a:r>
              <a:rPr lang="en-US" sz="2400" dirty="0">
                <a:solidFill>
                  <a:schemeClr val="tx1"/>
                </a:solidFill>
                <a:latin typeface="Times New Roman" pitchFamily="18" charset="0"/>
                <a:cs typeface="Times New Roman" pitchFamily="18" charset="0"/>
              </a:rPr>
              <a:t>Photosynthesis of </a:t>
            </a:r>
            <a:r>
              <a:rPr lang="en-US" sz="2400" dirty="0" err="1">
                <a:solidFill>
                  <a:schemeClr val="tx1"/>
                </a:solidFill>
                <a:latin typeface="Times New Roman" pitchFamily="18" charset="0"/>
                <a:cs typeface="Times New Roman" pitchFamily="18" charset="0"/>
              </a:rPr>
              <a:t>nanoparticles</a:t>
            </a:r>
            <a:r>
              <a:rPr lang="en-US" sz="2400" dirty="0">
                <a:solidFill>
                  <a:schemeClr val="tx1"/>
                </a:solidFill>
                <a:latin typeface="Times New Roman" pitchFamily="18" charset="0"/>
                <a:cs typeface="Times New Roman" pitchFamily="18" charset="0"/>
              </a:rPr>
              <a:t>, and application in Agriculture</a:t>
            </a:r>
          </a:p>
          <a:p>
            <a:pPr lvl="0" algn="just"/>
            <a:r>
              <a:rPr lang="en-US" sz="2400" dirty="0">
                <a:solidFill>
                  <a:schemeClr val="tx1"/>
                </a:solidFill>
                <a:latin typeface="Times New Roman" pitchFamily="18" charset="0"/>
                <a:cs typeface="Times New Roman" pitchFamily="18" charset="0"/>
              </a:rPr>
              <a:t>DST-FIST funded, Department and Presently FIST- Level II is under operation</a:t>
            </a:r>
          </a:p>
          <a:p>
            <a:endParaRPr lang="en-US" dirty="0"/>
          </a:p>
        </p:txBody>
      </p:sp>
      <p:sp>
        <p:nvSpPr>
          <p:cNvPr id="4" name="Footer Placeholder 3"/>
          <p:cNvSpPr>
            <a:spLocks noGrp="1"/>
          </p:cNvSpPr>
          <p:nvPr>
            <p:ph type="ftr" sz="quarter" idx="11"/>
          </p:nvPr>
        </p:nvSpPr>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190" y="0"/>
            <a:ext cx="11277600" cy="1325563"/>
          </a:xfrm>
        </p:spPr>
        <p:txBody>
          <a:bodyPr>
            <a:normAutofit/>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SCIENTIFIC INFORMATION GATHERED/OBSERVATIONS</a:t>
            </a:r>
          </a:p>
        </p:txBody>
      </p:sp>
      <p:sp>
        <p:nvSpPr>
          <p:cNvPr id="3" name="Content Placeholder 2"/>
          <p:cNvSpPr>
            <a:spLocks noGrp="1"/>
          </p:cNvSpPr>
          <p:nvPr>
            <p:ph idx="1"/>
          </p:nvPr>
        </p:nvSpPr>
        <p:spPr>
          <a:xfrm>
            <a:off x="838200" y="1274163"/>
            <a:ext cx="10515600" cy="5321508"/>
          </a:xfrm>
        </p:spPr>
        <p:txBody>
          <a:bodyPr>
            <a:normAutofit fontScale="92500"/>
          </a:bodyPr>
          <a:lstStyle/>
          <a:p>
            <a:pPr lvl="0" algn="just"/>
            <a:r>
              <a:rPr lang="en-US" sz="2400" dirty="0">
                <a:solidFill>
                  <a:schemeClr val="tx1"/>
                </a:solidFill>
                <a:latin typeface="Times New Roman" pitchFamily="18" charset="0"/>
                <a:cs typeface="Times New Roman" pitchFamily="18" charset="0"/>
              </a:rPr>
              <a:t>At GKVK we visited the botanical garden having various species of plant kingdom and had look on giant water lily. At Advanced Center for Plant Biotechnology we received the great knowledge regarding PG research programs and various ongoing projects from the Asst. Prof. Dr. </a:t>
            </a:r>
            <a:r>
              <a:rPr lang="en-US" sz="2400" dirty="0" err="1">
                <a:solidFill>
                  <a:schemeClr val="tx1"/>
                </a:solidFill>
                <a:latin typeface="Times New Roman" pitchFamily="18" charset="0"/>
                <a:cs typeface="Times New Roman" pitchFamily="18" charset="0"/>
              </a:rPr>
              <a:t>Nagesha</a:t>
            </a:r>
            <a:r>
              <a:rPr lang="en-US" sz="2400" dirty="0">
                <a:solidFill>
                  <a:schemeClr val="tx1"/>
                </a:solidFill>
                <a:latin typeface="Times New Roman" pitchFamily="18" charset="0"/>
                <a:cs typeface="Times New Roman" pitchFamily="18" charset="0"/>
              </a:rPr>
              <a:t> N, Asst. Prof. Dr. </a:t>
            </a:r>
            <a:r>
              <a:rPr lang="en-US" sz="2400" dirty="0" err="1">
                <a:solidFill>
                  <a:schemeClr val="tx1"/>
                </a:solidFill>
                <a:latin typeface="Times New Roman" pitchFamily="18" charset="0"/>
                <a:cs typeface="Times New Roman" pitchFamily="18" charset="0"/>
              </a:rPr>
              <a:t>Ningaraju</a:t>
            </a:r>
            <a:r>
              <a:rPr lang="en-US" sz="2400" dirty="0">
                <a:solidFill>
                  <a:schemeClr val="tx1"/>
                </a:solidFill>
                <a:latin typeface="Times New Roman" pitchFamily="18" charset="0"/>
                <a:cs typeface="Times New Roman" pitchFamily="18" charset="0"/>
              </a:rPr>
              <a:t> T.M. and Dr. </a:t>
            </a:r>
            <a:r>
              <a:rPr lang="en-US" sz="2400" dirty="0" err="1">
                <a:solidFill>
                  <a:schemeClr val="tx1"/>
                </a:solidFill>
                <a:latin typeface="Times New Roman" pitchFamily="18" charset="0"/>
                <a:cs typeface="Times New Roman" pitchFamily="18" charset="0"/>
              </a:rPr>
              <a:t>Bhavani</a:t>
            </a:r>
            <a:r>
              <a:rPr lang="en-US" sz="2400" dirty="0">
                <a:solidFill>
                  <a:schemeClr val="tx1"/>
                </a:solidFill>
                <a:latin typeface="Times New Roman" pitchFamily="18" charset="0"/>
                <a:cs typeface="Times New Roman" pitchFamily="18" charset="0"/>
              </a:rPr>
              <a:t> P. Department of Plant Biotechnology,  </a:t>
            </a:r>
          </a:p>
          <a:p>
            <a:pPr algn="just">
              <a:buNone/>
            </a:pPr>
            <a:r>
              <a:rPr lang="en-US" sz="2400" dirty="0">
                <a:solidFill>
                  <a:schemeClr val="tx1"/>
                </a:solidFill>
                <a:latin typeface="Times New Roman" pitchFamily="18" charset="0"/>
                <a:cs typeface="Times New Roman" pitchFamily="18" charset="0"/>
              </a:rPr>
              <a:t>   Some of this are:-</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DBT Project: - A value chain on Jackfruit and its value added products</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Isolation and Molecular characterization of Natural and Mutated Yeast for High Ethanol Tolerance</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Molecular Mechanism of Late Blight resistance in Potato</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Compost tea application in a integrated and organic practice for disease resistance and Yield enhancement in crops</a:t>
            </a:r>
          </a:p>
          <a:p>
            <a:pPr lvl="0" algn="just">
              <a:buFont typeface="Wingdings" pitchFamily="2" charset="2"/>
              <a:buChar char="Ø"/>
            </a:pPr>
            <a:r>
              <a:rPr lang="en-US" sz="2400" dirty="0" err="1">
                <a:solidFill>
                  <a:schemeClr val="tx1"/>
                </a:solidFill>
                <a:latin typeface="Times New Roman" pitchFamily="18" charset="0"/>
                <a:cs typeface="Times New Roman" pitchFamily="18" charset="0"/>
              </a:rPr>
              <a:t>Phytosynthesis</a:t>
            </a:r>
            <a:r>
              <a:rPr lang="en-US" sz="2400" dirty="0">
                <a:solidFill>
                  <a:schemeClr val="tx1"/>
                </a:solidFill>
                <a:latin typeface="Times New Roman" pitchFamily="18" charset="0"/>
                <a:cs typeface="Times New Roman" pitchFamily="18" charset="0"/>
              </a:rPr>
              <a:t> of silver </a:t>
            </a:r>
            <a:r>
              <a:rPr lang="en-US" sz="2400" dirty="0" err="1">
                <a:solidFill>
                  <a:schemeClr val="tx1"/>
                </a:solidFill>
                <a:latin typeface="Times New Roman" pitchFamily="18" charset="0"/>
                <a:cs typeface="Times New Roman" pitchFamily="18" charset="0"/>
              </a:rPr>
              <a:t>nanoparticles</a:t>
            </a:r>
            <a:r>
              <a:rPr lang="en-US" sz="2400" dirty="0">
                <a:solidFill>
                  <a:schemeClr val="tx1"/>
                </a:solidFill>
                <a:latin typeface="Times New Roman" pitchFamily="18" charset="0"/>
                <a:cs typeface="Times New Roman" pitchFamily="18" charset="0"/>
              </a:rPr>
              <a:t>  and application in Agriculture and medicine</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The Molecular nature of </a:t>
            </a:r>
            <a:r>
              <a:rPr lang="en-US" sz="2400" dirty="0" err="1">
                <a:solidFill>
                  <a:schemeClr val="tx1"/>
                </a:solidFill>
                <a:latin typeface="Times New Roman" pitchFamily="18" charset="0"/>
                <a:cs typeface="Times New Roman" pitchFamily="18" charset="0"/>
              </a:rPr>
              <a:t>Santalum</a:t>
            </a:r>
            <a:r>
              <a:rPr lang="en-US" sz="2400" dirty="0">
                <a:solidFill>
                  <a:schemeClr val="tx1"/>
                </a:solidFill>
                <a:latin typeface="Times New Roman" pitchFamily="18" charset="0"/>
                <a:cs typeface="Times New Roman" pitchFamily="18" charset="0"/>
              </a:rPr>
              <a:t> album root parasitism</a:t>
            </a:r>
          </a:p>
          <a:p>
            <a:endParaRPr lang="en-US" dirty="0"/>
          </a:p>
        </p:txBody>
      </p:sp>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2286000"/>
            <a:ext cx="8229600" cy="2819400"/>
          </a:xfrm>
        </p:spPr>
        <p:txBody>
          <a:bodyPr>
            <a:normAutofit/>
          </a:bodyPr>
          <a:lstStyle/>
          <a:p>
            <a:pPr algn="just"/>
            <a:r>
              <a:rPr lang="en-US" sz="2400" dirty="0">
                <a:solidFill>
                  <a:schemeClr val="tx2">
                    <a:lumMod val="75000"/>
                  </a:schemeClr>
                </a:solidFill>
                <a:latin typeface="Times New Roman" pitchFamily="18" charset="0"/>
                <a:cs typeface="Times New Roman" pitchFamily="18" charset="0"/>
              </a:rPr>
              <a:t>SSR technique is useful in areas of genetic diversity and DNA fingerprinting analysis.</a:t>
            </a:r>
          </a:p>
          <a:p>
            <a:pPr algn="just"/>
            <a:endParaRPr lang="en-US" sz="2400" dirty="0">
              <a:solidFill>
                <a:schemeClr val="tx2">
                  <a:lumMod val="75000"/>
                </a:schemeClr>
              </a:solidFill>
              <a:latin typeface="Times New Roman" pitchFamily="18" charset="0"/>
              <a:cs typeface="Times New Roman" pitchFamily="18" charset="0"/>
            </a:endParaRPr>
          </a:p>
          <a:p>
            <a:pPr algn="just"/>
            <a:r>
              <a:rPr lang="en-US" sz="2400" dirty="0">
                <a:solidFill>
                  <a:schemeClr val="tx2">
                    <a:lumMod val="75000"/>
                  </a:schemeClr>
                </a:solidFill>
                <a:latin typeface="Times New Roman" pitchFamily="18" charset="0"/>
                <a:cs typeface="Times New Roman" pitchFamily="18" charset="0"/>
              </a:rPr>
              <a:t>Genetic diversity provides opportunity for plant breeders to develop  new and improved cultivars with desirable characteristics.</a:t>
            </a:r>
          </a:p>
          <a:p>
            <a:pPr algn="just"/>
            <a:endParaRPr lang="en-US" sz="2400" dirty="0">
              <a:solidFill>
                <a:schemeClr val="tx2">
                  <a:lumMod val="75000"/>
                </a:schemeClr>
              </a:solidFill>
              <a:latin typeface="Times New Roman" pitchFamily="18" charset="0"/>
              <a:cs typeface="Times New Roman" pitchFamily="18" charset="0"/>
            </a:endParaRPr>
          </a:p>
          <a:p>
            <a:pPr marL="0" indent="0">
              <a:buNone/>
            </a:pPr>
            <a:endParaRPr lang="en-US" dirty="0"/>
          </a:p>
          <a:p>
            <a:endParaRPr lang="en-US" sz="2400" dirty="0"/>
          </a:p>
          <a:p>
            <a:endParaRPr lang="en-US" sz="2400" dirty="0"/>
          </a:p>
          <a:p>
            <a:endParaRPr lang="en-US" sz="2400" dirty="0"/>
          </a:p>
        </p:txBody>
      </p:sp>
      <p:sp>
        <p:nvSpPr>
          <p:cNvPr id="4" name="TextBox 3"/>
          <p:cNvSpPr txBox="1"/>
          <p:nvPr/>
        </p:nvSpPr>
        <p:spPr>
          <a:xfrm>
            <a:off x="2895600" y="914400"/>
            <a:ext cx="6477000" cy="846386"/>
          </a:xfrm>
          <a:prstGeom prst="rect">
            <a:avLst/>
          </a:prstGeom>
          <a:noFill/>
        </p:spPr>
        <p:txBody>
          <a:bodyPr wrap="square" rtlCol="0">
            <a:spAutoFit/>
          </a:bodyPr>
          <a:lstStyle/>
          <a:p>
            <a:pPr algn="ctr"/>
            <a:r>
              <a:rPr lang="en-US" sz="2500" b="1" dirty="0">
                <a:solidFill>
                  <a:srgbClr val="FF0000"/>
                </a:solidFill>
                <a:latin typeface="Times New Roman" pitchFamily="18" charset="0"/>
                <a:cs typeface="Times New Roman" pitchFamily="18" charset="0"/>
              </a:rPr>
              <a:t>2. IMPORTANCE OF RESEARCH</a:t>
            </a:r>
            <a:r>
              <a:rPr lang="en-US" sz="2400" b="1" dirty="0">
                <a:solidFill>
                  <a:srgbClr val="FF0000"/>
                </a:solidFill>
                <a:latin typeface="Times New Roman" pitchFamily="18" charset="0"/>
                <a:cs typeface="Times New Roman" pitchFamily="18" charset="0"/>
              </a:rPr>
              <a:t>  </a:t>
            </a:r>
          </a:p>
          <a:p>
            <a:endParaRPr lang="en-US" sz="2400" dirty="0">
              <a:solidFill>
                <a:srgbClr val="FF0000"/>
              </a:solidFill>
            </a:endParaRPr>
          </a:p>
        </p:txBody>
      </p:sp>
    </p:spTree>
    <p:extLst>
      <p:ext uri="{BB962C8B-B14F-4D97-AF65-F5344CB8AC3E}">
        <p14:creationId xmlns:p14="http://schemas.microsoft.com/office/powerpoint/2010/main" val="18524662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181" y="-179882"/>
            <a:ext cx="11277600" cy="1325563"/>
          </a:xfrm>
        </p:spPr>
        <p:txBody>
          <a:bodyPr>
            <a:normAutofit/>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ORGANIZATION STRUCTURE OF GKVK</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50</a:t>
            </a:fld>
            <a:endParaRPr lang="en-US" dirty="0"/>
          </a:p>
        </p:txBody>
      </p:sp>
      <p:pic>
        <p:nvPicPr>
          <p:cNvPr id="6" name="Picture 5"/>
          <p:cNvPicPr/>
          <p:nvPr/>
        </p:nvPicPr>
        <p:blipFill>
          <a:blip r:embed="rId2">
            <a:lum contrast="30000"/>
          </a:blip>
          <a:srcRect r="23077" b="2564"/>
          <a:stretch>
            <a:fillRect/>
          </a:stretch>
        </p:blipFill>
        <p:spPr bwMode="auto">
          <a:xfrm>
            <a:off x="524656" y="719529"/>
            <a:ext cx="11482465" cy="5801192"/>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CSIR - CENTRAL FOOD TECHNOLOGICAL RESEARCH INSTITUTE </a:t>
            </a:r>
          </a:p>
        </p:txBody>
      </p:sp>
      <p:graphicFrame>
        <p:nvGraphicFramePr>
          <p:cNvPr id="8" name="Content Placeholder 7"/>
          <p:cNvGraphicFramePr>
            <a:graphicFrameLocks noGrp="1"/>
          </p:cNvGraphicFramePr>
          <p:nvPr>
            <p:ph idx="1"/>
          </p:nvPr>
        </p:nvGraphicFramePr>
        <p:xfrm>
          <a:off x="2158584" y="1663908"/>
          <a:ext cx="8259581" cy="4706911"/>
        </p:xfrm>
        <a:graphic>
          <a:graphicData uri="http://schemas.openxmlformats.org/drawingml/2006/table">
            <a:tbl>
              <a:tblPr>
                <a:tableStyleId>{5DA37D80-6434-44D0-A028-1B22A696006F}</a:tableStyleId>
              </a:tblPr>
              <a:tblGrid>
                <a:gridCol w="3510870">
                  <a:extLst>
                    <a:ext uri="{9D8B030D-6E8A-4147-A177-3AD203B41FA5}">
                      <a16:colId xmlns:a16="http://schemas.microsoft.com/office/drawing/2014/main" val="20000"/>
                    </a:ext>
                  </a:extLst>
                </a:gridCol>
                <a:gridCol w="4748711">
                  <a:extLst>
                    <a:ext uri="{9D8B030D-6E8A-4147-A177-3AD203B41FA5}">
                      <a16:colId xmlns:a16="http://schemas.microsoft.com/office/drawing/2014/main" val="20001"/>
                    </a:ext>
                  </a:extLst>
                </a:gridCol>
              </a:tblGrid>
              <a:tr h="541809">
                <a:tc>
                  <a:txBody>
                    <a:bodyPr/>
                    <a:lstStyle/>
                    <a:p>
                      <a:pPr marL="100330" marR="0" algn="ctr" fontAlgn="base">
                        <a:lnSpc>
                          <a:spcPct val="115000"/>
                        </a:lnSpc>
                        <a:spcBef>
                          <a:spcPts val="0"/>
                        </a:spcBef>
                        <a:spcAft>
                          <a:spcPts val="0"/>
                        </a:spcAft>
                      </a:pPr>
                      <a:r>
                        <a:rPr lang="en-US" sz="2400" kern="1200" dirty="0"/>
                        <a:t>Established </a:t>
                      </a:r>
                      <a:endParaRPr lang="en-US" sz="2400" dirty="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a:t>21 October 1950</a:t>
                      </a:r>
                      <a:endParaRPr lang="en-US" sz="2400">
                        <a:latin typeface="Calibri"/>
                        <a:ea typeface="Calibri"/>
                        <a:cs typeface="Mangal"/>
                      </a:endParaRPr>
                    </a:p>
                  </a:txBody>
                  <a:tcPr marL="66675" marR="66675" marT="9525" marB="0" anchor="ctr"/>
                </a:tc>
                <a:extLst>
                  <a:ext uri="{0D108BD9-81ED-4DB2-BD59-A6C34878D82A}">
                    <a16:rowId xmlns:a16="http://schemas.microsoft.com/office/drawing/2014/main" val="10000"/>
                  </a:ext>
                </a:extLst>
              </a:tr>
              <a:tr h="700819">
                <a:tc>
                  <a:txBody>
                    <a:bodyPr/>
                    <a:lstStyle/>
                    <a:p>
                      <a:pPr marL="100330" marR="0" algn="ctr" fontAlgn="base">
                        <a:lnSpc>
                          <a:spcPct val="115000"/>
                        </a:lnSpc>
                        <a:spcBef>
                          <a:spcPts val="0"/>
                        </a:spcBef>
                        <a:spcAft>
                          <a:spcPts val="0"/>
                        </a:spcAft>
                      </a:pPr>
                      <a:r>
                        <a:rPr lang="en-US" sz="2400" kern="1200"/>
                        <a:t>Total Area </a:t>
                      </a:r>
                      <a:endParaRPr lang="en-US" sz="24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a:t>200 acres</a:t>
                      </a:r>
                      <a:endParaRPr lang="en-US" sz="2400">
                        <a:latin typeface="Calibri"/>
                        <a:ea typeface="Calibri"/>
                        <a:cs typeface="Mangal"/>
                      </a:endParaRPr>
                    </a:p>
                  </a:txBody>
                  <a:tcPr marL="66675" marR="66675" marT="9525" marB="0" anchor="ctr"/>
                </a:tc>
                <a:extLst>
                  <a:ext uri="{0D108BD9-81ED-4DB2-BD59-A6C34878D82A}">
                    <a16:rowId xmlns:a16="http://schemas.microsoft.com/office/drawing/2014/main" val="10001"/>
                  </a:ext>
                </a:extLst>
              </a:tr>
              <a:tr h="594813">
                <a:tc>
                  <a:txBody>
                    <a:bodyPr/>
                    <a:lstStyle/>
                    <a:p>
                      <a:pPr marL="100330" marR="0" algn="ctr" fontAlgn="base">
                        <a:lnSpc>
                          <a:spcPct val="115000"/>
                        </a:lnSpc>
                        <a:spcBef>
                          <a:spcPts val="0"/>
                        </a:spcBef>
                        <a:spcAft>
                          <a:spcPts val="0"/>
                        </a:spcAft>
                      </a:pPr>
                      <a:r>
                        <a:rPr lang="en-US" sz="2400" kern="1200" dirty="0"/>
                        <a:t>Director </a:t>
                      </a:r>
                      <a:endParaRPr lang="en-US" sz="2400" dirty="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dirty="0">
                          <a:solidFill>
                            <a:schemeClr val="tx1"/>
                          </a:solidFill>
                          <a:latin typeface="+mn-lt"/>
                          <a:ea typeface="+mn-ea"/>
                          <a:cs typeface="+mn-cs"/>
                        </a:rPr>
                        <a:t>Dr. Sridevi Annapurna Singh</a:t>
                      </a:r>
                    </a:p>
                  </a:txBody>
                  <a:tcPr marL="66675" marR="66675" marT="9525" marB="0" anchor="ctr"/>
                </a:tc>
                <a:extLst>
                  <a:ext uri="{0D108BD9-81ED-4DB2-BD59-A6C34878D82A}">
                    <a16:rowId xmlns:a16="http://schemas.microsoft.com/office/drawing/2014/main" val="10002"/>
                  </a:ext>
                </a:extLst>
              </a:tr>
              <a:tr h="594813">
                <a:tc>
                  <a:txBody>
                    <a:bodyPr/>
                    <a:lstStyle/>
                    <a:p>
                      <a:pPr marL="100330" marR="0" algn="ctr" fontAlgn="base">
                        <a:lnSpc>
                          <a:spcPct val="115000"/>
                        </a:lnSpc>
                        <a:spcBef>
                          <a:spcPts val="0"/>
                        </a:spcBef>
                        <a:spcAft>
                          <a:spcPts val="0"/>
                        </a:spcAft>
                      </a:pPr>
                      <a:r>
                        <a:rPr lang="en-US" sz="2400" kern="1200"/>
                        <a:t>Location </a:t>
                      </a:r>
                      <a:endParaRPr lang="en-US" sz="24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dirty="0">
                          <a:solidFill>
                            <a:schemeClr val="tx1"/>
                          </a:solidFill>
                          <a:latin typeface="+mn-lt"/>
                          <a:ea typeface="+mn-ea"/>
                          <a:cs typeface="+mn-cs"/>
                        </a:rPr>
                        <a:t>Mysore, Karnataka, India </a:t>
                      </a:r>
                    </a:p>
                  </a:txBody>
                  <a:tcPr marL="66675" marR="66675" marT="9525" marB="0" anchor="ctr"/>
                </a:tc>
                <a:extLst>
                  <a:ext uri="{0D108BD9-81ED-4DB2-BD59-A6C34878D82A}">
                    <a16:rowId xmlns:a16="http://schemas.microsoft.com/office/drawing/2014/main" val="10003"/>
                  </a:ext>
                </a:extLst>
              </a:tr>
              <a:tr h="1383027">
                <a:tc>
                  <a:txBody>
                    <a:bodyPr/>
                    <a:lstStyle/>
                    <a:p>
                      <a:pPr marL="100330" marR="0" algn="ctr" fontAlgn="base">
                        <a:lnSpc>
                          <a:spcPct val="115000"/>
                        </a:lnSpc>
                        <a:spcBef>
                          <a:spcPts val="0"/>
                        </a:spcBef>
                        <a:spcAft>
                          <a:spcPts val="0"/>
                        </a:spcAft>
                      </a:pPr>
                      <a:r>
                        <a:rPr lang="en-US" sz="2400" kern="1200"/>
                        <a:t>Objective </a:t>
                      </a:r>
                      <a:endParaRPr lang="en-US" sz="24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dirty="0">
                          <a:solidFill>
                            <a:schemeClr val="tx1"/>
                          </a:solidFill>
                          <a:latin typeface="+mn-lt"/>
                          <a:ea typeface="+mn-ea"/>
                          <a:cs typeface="+mn-cs"/>
                        </a:rPr>
                        <a:t>Focused and targeted research initiatives in the area of Food Science &amp; Technology</a:t>
                      </a:r>
                    </a:p>
                  </a:txBody>
                  <a:tcPr marL="66675" marR="66675" marT="9525" marB="0" anchor="ctr"/>
                </a:tc>
                <a:extLst>
                  <a:ext uri="{0D108BD9-81ED-4DB2-BD59-A6C34878D82A}">
                    <a16:rowId xmlns:a16="http://schemas.microsoft.com/office/drawing/2014/main" val="10004"/>
                  </a:ext>
                </a:extLst>
              </a:tr>
              <a:tr h="891630">
                <a:tc>
                  <a:txBody>
                    <a:bodyPr/>
                    <a:lstStyle/>
                    <a:p>
                      <a:pPr marL="100330" marR="0" algn="ctr" fontAlgn="base">
                        <a:lnSpc>
                          <a:spcPct val="115000"/>
                        </a:lnSpc>
                        <a:spcBef>
                          <a:spcPts val="0"/>
                        </a:spcBef>
                        <a:spcAft>
                          <a:spcPts val="0"/>
                        </a:spcAft>
                      </a:pPr>
                      <a:r>
                        <a:rPr lang="en-US" sz="2400" kern="1200"/>
                        <a:t>Official website </a:t>
                      </a:r>
                      <a:endParaRPr lang="en-US" sz="2400">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dirty="0">
                          <a:solidFill>
                            <a:schemeClr val="tx1"/>
                          </a:solidFill>
                          <a:latin typeface="+mn-lt"/>
                          <a:ea typeface="+mn-ea"/>
                          <a:cs typeface="+mn-cs"/>
                        </a:rPr>
                        <a:t>https://www.cftri.res.in/</a:t>
                      </a:r>
                    </a:p>
                  </a:txBody>
                  <a:tcPr marL="66675" marR="66675" marT="9525" marB="0" anchor="ctr"/>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1"/>
          </p:nvPr>
        </p:nvSpPr>
        <p:spPr>
          <a:xfrm>
            <a:off x="4038600" y="6492875"/>
            <a:ext cx="4114800" cy="365125"/>
          </a:xfrm>
        </p:spPr>
        <p:txBody>
          <a:bodyPr/>
          <a:lstStyle/>
          <a:p>
            <a:pPr lvl="0"/>
            <a:r>
              <a:rPr lang="en-US" dirty="0"/>
              <a:t>EDUCATIONAL TOUR </a:t>
            </a:r>
          </a:p>
          <a:p>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RESEARCH CONDUCTED THE CFTRI INSTITUTE</a:t>
            </a:r>
          </a:p>
        </p:txBody>
      </p:sp>
      <p:sp>
        <p:nvSpPr>
          <p:cNvPr id="3" name="Content Placeholder 2"/>
          <p:cNvSpPr>
            <a:spLocks noGrp="1"/>
          </p:cNvSpPr>
          <p:nvPr>
            <p:ph idx="1"/>
          </p:nvPr>
        </p:nvSpPr>
        <p:spPr>
          <a:xfrm>
            <a:off x="838200" y="1825624"/>
            <a:ext cx="10515600" cy="4620145"/>
          </a:xfrm>
        </p:spPr>
        <p:txBody>
          <a:bodyPr>
            <a:normAutofit/>
          </a:bodyPr>
          <a:lstStyle/>
          <a:p>
            <a:pPr algn="just"/>
            <a:r>
              <a:rPr lang="en-US" sz="2400" b="1" dirty="0">
                <a:solidFill>
                  <a:schemeClr val="tx1"/>
                </a:solidFill>
                <a:latin typeface="Times New Roman" pitchFamily="18" charset="0"/>
                <a:cs typeface="Times New Roman" pitchFamily="18" charset="0"/>
              </a:rPr>
              <a:t>A Novel Process for Preparation of Green </a:t>
            </a:r>
            <a:r>
              <a:rPr lang="en-US" sz="2400" b="1" dirty="0" err="1">
                <a:solidFill>
                  <a:schemeClr val="tx1"/>
                </a:solidFill>
                <a:latin typeface="Times New Roman" pitchFamily="18" charset="0"/>
                <a:cs typeface="Times New Roman" pitchFamily="18" charset="0"/>
              </a:rPr>
              <a:t>Amla</a:t>
            </a:r>
            <a:r>
              <a:rPr lang="en-US" sz="2400" b="1" dirty="0">
                <a:solidFill>
                  <a:schemeClr val="tx1"/>
                </a:solidFill>
                <a:latin typeface="Times New Roman" pitchFamily="18" charset="0"/>
                <a:cs typeface="Times New Roman" pitchFamily="18" charset="0"/>
              </a:rPr>
              <a:t> Powder:-</a:t>
            </a:r>
            <a:endParaRPr lang="en-US" sz="2400" b="1" i="1" dirty="0">
              <a:solidFill>
                <a:schemeClr val="tx1"/>
              </a:solidFill>
              <a:latin typeface="Times New Roman" pitchFamily="18" charset="0"/>
              <a:cs typeface="Times New Roman" pitchFamily="18" charset="0"/>
            </a:endParaRPr>
          </a:p>
          <a:p>
            <a:pPr algn="just">
              <a:buNone/>
            </a:pPr>
            <a:r>
              <a:rPr lang="en-US" sz="2400" dirty="0">
                <a:solidFill>
                  <a:schemeClr val="tx1"/>
                </a:solidFill>
                <a:latin typeface="Times New Roman" pitchFamily="18" charset="0"/>
                <a:cs typeface="Times New Roman" pitchFamily="18" charset="0"/>
              </a:rPr>
              <a:t>   CSIR-CFTRI has developed a new green </a:t>
            </a:r>
            <a:r>
              <a:rPr lang="en-US" sz="2400" dirty="0" err="1">
                <a:solidFill>
                  <a:schemeClr val="tx1"/>
                </a:solidFill>
                <a:latin typeface="Times New Roman" pitchFamily="18" charset="0"/>
                <a:cs typeface="Times New Roman" pitchFamily="18" charset="0"/>
              </a:rPr>
              <a:t>Amla</a:t>
            </a:r>
            <a:r>
              <a:rPr lang="en-US" sz="2400" dirty="0">
                <a:solidFill>
                  <a:schemeClr val="tx1"/>
                </a:solidFill>
                <a:latin typeface="Times New Roman" pitchFamily="18" charset="0"/>
                <a:cs typeface="Times New Roman" pitchFamily="18" charset="0"/>
              </a:rPr>
              <a:t> powder process, separating green berries from ripe ones, washing them, drying, and grating them. The resulting powder has a natural green color and good aroma. The process involves grading, drying, homogenizing, and packaging the powder in opaque polyethylene pouches. The powder has a shelf life of over 3 months at 37±2°C in thermo-stable pouches, without any additives for flavor retention.</a:t>
            </a:r>
          </a:p>
          <a:p>
            <a:pPr algn="just"/>
            <a:r>
              <a:rPr lang="en-US" sz="2400" b="1" dirty="0" err="1">
                <a:solidFill>
                  <a:schemeClr val="tx1"/>
                </a:solidFill>
                <a:latin typeface="Times New Roman" pitchFamily="18" charset="0"/>
                <a:cs typeface="Times New Roman" pitchFamily="18" charset="0"/>
              </a:rPr>
              <a:t>Probiotic</a:t>
            </a:r>
            <a:r>
              <a:rPr lang="en-US" sz="2400" b="1" dirty="0">
                <a:solidFill>
                  <a:schemeClr val="tx1"/>
                </a:solidFill>
                <a:latin typeface="Times New Roman" pitchFamily="18" charset="0"/>
                <a:cs typeface="Times New Roman" pitchFamily="18" charset="0"/>
              </a:rPr>
              <a:t> Yeasts For Candida Infections:-</a:t>
            </a:r>
            <a:endParaRPr lang="en-US" sz="2400" b="1" i="1" dirty="0">
              <a:solidFill>
                <a:schemeClr val="tx1"/>
              </a:solidFill>
              <a:latin typeface="Times New Roman" pitchFamily="18" charset="0"/>
              <a:cs typeface="Times New Roman" pitchFamily="18" charset="0"/>
            </a:endParaRPr>
          </a:p>
          <a:p>
            <a:pPr algn="just">
              <a:buNone/>
            </a:pPr>
            <a:r>
              <a:rPr lang="en-US" sz="2400" dirty="0">
                <a:solidFill>
                  <a:schemeClr val="tx1"/>
                </a:solidFill>
                <a:latin typeface="Times New Roman" pitchFamily="18" charset="0"/>
                <a:cs typeface="Times New Roman" pitchFamily="18" charset="0"/>
              </a:rPr>
              <a:t>   Candida infections pose a significant public health threat, particularly in healthy individuals with implanted medical devices. Impaired immune functions allow pathogens to infiltrate the digestive tract, leading to systemic infections. Yeast-based </a:t>
            </a:r>
            <a:r>
              <a:rPr lang="en-US" sz="2400" dirty="0" err="1">
                <a:solidFill>
                  <a:schemeClr val="tx1"/>
                </a:solidFill>
                <a:latin typeface="Times New Roman" pitchFamily="18" charset="0"/>
                <a:cs typeface="Times New Roman" pitchFamily="18" charset="0"/>
              </a:rPr>
              <a:t>probiotics</a:t>
            </a:r>
            <a:r>
              <a:rPr lang="en-US" sz="2400" dirty="0">
                <a:solidFill>
                  <a:schemeClr val="tx1"/>
                </a:solidFill>
                <a:latin typeface="Times New Roman" pitchFamily="18" charset="0"/>
                <a:cs typeface="Times New Roman" pitchFamily="18" charset="0"/>
              </a:rPr>
              <a:t> are a promising alternative due to their resistance to antibiotics</a:t>
            </a:r>
            <a:r>
              <a:rPr lang="en-US" dirty="0">
                <a:solidFill>
                  <a:schemeClr val="tx1"/>
                </a:solidFill>
                <a:latin typeface="Times New Roman" pitchFamily="18" charset="0"/>
                <a:cs typeface="Times New Roman" pitchFamily="18" charset="0"/>
              </a:rPr>
              <a:t>.</a:t>
            </a:r>
          </a:p>
          <a:p>
            <a:endParaRPr lang="en-US" dirty="0"/>
          </a:p>
        </p:txBody>
      </p:sp>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9783"/>
            <a:ext cx="11277600" cy="329784"/>
          </a:xfrm>
        </p:spPr>
        <p:txBody>
          <a:bodyPr>
            <a:normAutofit fontScale="90000"/>
          </a:bodyPr>
          <a:lstStyle/>
          <a:p>
            <a:endParaRPr lang="en-US" dirty="0"/>
          </a:p>
        </p:txBody>
      </p:sp>
      <p:sp>
        <p:nvSpPr>
          <p:cNvPr id="3" name="Content Placeholder 2"/>
          <p:cNvSpPr>
            <a:spLocks noGrp="1"/>
          </p:cNvSpPr>
          <p:nvPr>
            <p:ph idx="1"/>
          </p:nvPr>
        </p:nvSpPr>
        <p:spPr>
          <a:xfrm>
            <a:off x="838200" y="472191"/>
            <a:ext cx="10515600" cy="6385809"/>
          </a:xfrm>
        </p:spPr>
        <p:txBody>
          <a:bodyPr>
            <a:normAutofit lnSpcReduction="10000"/>
          </a:bodyPr>
          <a:lstStyle/>
          <a:p>
            <a:pPr algn="just"/>
            <a:r>
              <a:rPr lang="en-US" sz="2400" b="1" dirty="0">
                <a:solidFill>
                  <a:schemeClr val="tx1"/>
                </a:solidFill>
                <a:latin typeface="Times New Roman" pitchFamily="18" charset="0"/>
                <a:cs typeface="Times New Roman" pitchFamily="18" charset="0"/>
              </a:rPr>
              <a:t>Low Fat </a:t>
            </a:r>
            <a:r>
              <a:rPr lang="en-US" sz="2400" b="1" dirty="0" err="1">
                <a:solidFill>
                  <a:schemeClr val="tx1"/>
                </a:solidFill>
                <a:latin typeface="Times New Roman" pitchFamily="18" charset="0"/>
                <a:cs typeface="Times New Roman" pitchFamily="18" charset="0"/>
              </a:rPr>
              <a:t>Probiotic</a:t>
            </a:r>
            <a:r>
              <a:rPr lang="en-US" sz="2400" b="1" dirty="0">
                <a:solidFill>
                  <a:schemeClr val="tx1"/>
                </a:solidFill>
                <a:latin typeface="Times New Roman" pitchFamily="18" charset="0"/>
                <a:cs typeface="Times New Roman" pitchFamily="18" charset="0"/>
              </a:rPr>
              <a:t> Ice Cream:-</a:t>
            </a:r>
            <a:endParaRPr lang="en-US" sz="2400" b="1" i="1" dirty="0">
              <a:solidFill>
                <a:schemeClr val="tx1"/>
              </a:solidFill>
              <a:latin typeface="Times New Roman" pitchFamily="18" charset="0"/>
              <a:cs typeface="Times New Roman" pitchFamily="18" charset="0"/>
            </a:endParaRPr>
          </a:p>
          <a:p>
            <a:pPr algn="just">
              <a:buNone/>
            </a:pPr>
            <a:r>
              <a:rPr lang="en-US" sz="2400" dirty="0">
                <a:solidFill>
                  <a:schemeClr val="tx1"/>
                </a:solidFill>
                <a:latin typeface="Times New Roman" pitchFamily="18" charset="0"/>
                <a:cs typeface="Times New Roman" pitchFamily="18" charset="0"/>
              </a:rPr>
              <a:t>   Researchers at CSIR-Central Food Technological Research Institute have created a low-fat </a:t>
            </a:r>
            <a:r>
              <a:rPr lang="en-US" sz="2400" dirty="0" err="1">
                <a:solidFill>
                  <a:schemeClr val="tx1"/>
                </a:solidFill>
                <a:latin typeface="Times New Roman" pitchFamily="18" charset="0"/>
                <a:cs typeface="Times New Roman" pitchFamily="18" charset="0"/>
              </a:rPr>
              <a:t>synbiotic</a:t>
            </a:r>
            <a:r>
              <a:rPr lang="en-US" sz="2400" dirty="0">
                <a:solidFill>
                  <a:schemeClr val="tx1"/>
                </a:solidFill>
                <a:latin typeface="Times New Roman" pitchFamily="18" charset="0"/>
                <a:cs typeface="Times New Roman" pitchFamily="18" charset="0"/>
              </a:rPr>
              <a:t> ice cream using β-</a:t>
            </a:r>
            <a:r>
              <a:rPr lang="en-US" sz="2400" dirty="0" err="1">
                <a:solidFill>
                  <a:schemeClr val="tx1"/>
                </a:solidFill>
                <a:latin typeface="Times New Roman" pitchFamily="18" charset="0"/>
                <a:cs typeface="Times New Roman" pitchFamily="18" charset="0"/>
              </a:rPr>
              <a:t>manno</a:t>
            </a:r>
            <a:r>
              <a:rPr lang="en-US" sz="2400" dirty="0">
                <a:solidFill>
                  <a:schemeClr val="tx1"/>
                </a:solidFill>
                <a:latin typeface="Times New Roman" pitchFamily="18" charset="0"/>
                <a:cs typeface="Times New Roman" pitchFamily="18" charset="0"/>
              </a:rPr>
              <a:t>-oligosaccharides (β-MOS), plant-derived fiber, and Lactobacillus </a:t>
            </a:r>
            <a:r>
              <a:rPr lang="en-US" sz="2400" dirty="0" err="1">
                <a:solidFill>
                  <a:schemeClr val="tx1"/>
                </a:solidFill>
                <a:latin typeface="Times New Roman" pitchFamily="18" charset="0"/>
                <a:cs typeface="Times New Roman" pitchFamily="18" charset="0"/>
              </a:rPr>
              <a:t>plantarum</a:t>
            </a:r>
            <a:r>
              <a:rPr lang="en-US" sz="2400" dirty="0">
                <a:solidFill>
                  <a:schemeClr val="tx1"/>
                </a:solidFill>
                <a:latin typeface="Times New Roman" pitchFamily="18" charset="0"/>
                <a:cs typeface="Times New Roman" pitchFamily="18" charset="0"/>
              </a:rPr>
              <a:t> and Lactobacillus </a:t>
            </a:r>
            <a:r>
              <a:rPr lang="en-US" sz="2400" dirty="0" err="1">
                <a:solidFill>
                  <a:schemeClr val="tx1"/>
                </a:solidFill>
                <a:latin typeface="Times New Roman" pitchFamily="18" charset="0"/>
                <a:cs typeface="Times New Roman" pitchFamily="18" charset="0"/>
              </a:rPr>
              <a:t>fermentum</a:t>
            </a:r>
            <a:r>
              <a:rPr lang="en-US" sz="2400" dirty="0">
                <a:solidFill>
                  <a:schemeClr val="tx1"/>
                </a:solidFill>
                <a:latin typeface="Times New Roman" pitchFamily="18" charset="0"/>
                <a:cs typeface="Times New Roman" pitchFamily="18" charset="0"/>
              </a:rPr>
              <a:t> as </a:t>
            </a:r>
            <a:r>
              <a:rPr lang="en-US" sz="2400" dirty="0" err="1">
                <a:solidFill>
                  <a:schemeClr val="tx1"/>
                </a:solidFill>
                <a:latin typeface="Times New Roman" pitchFamily="18" charset="0"/>
                <a:cs typeface="Times New Roman" pitchFamily="18" charset="0"/>
              </a:rPr>
              <a:t>probiotics</a:t>
            </a:r>
            <a:r>
              <a:rPr lang="en-US" sz="2400" dirty="0">
                <a:solidFill>
                  <a:schemeClr val="tx1"/>
                </a:solidFill>
                <a:latin typeface="Times New Roman" pitchFamily="18" charset="0"/>
                <a:cs typeface="Times New Roman" pitchFamily="18" charset="0"/>
              </a:rPr>
              <a:t>. The ice cream mix includes milk powder, sugar, fat, stabilizer, emulsifier, vanillin, and FOS.</a:t>
            </a:r>
            <a:endParaRPr lang="en-US" sz="2400" b="1" dirty="0">
              <a:solidFill>
                <a:schemeClr val="tx1"/>
              </a:solidFill>
              <a:latin typeface="Times New Roman" pitchFamily="18" charset="0"/>
              <a:cs typeface="Times New Roman" pitchFamily="18" charset="0"/>
            </a:endParaRPr>
          </a:p>
          <a:p>
            <a:pPr algn="just"/>
            <a:r>
              <a:rPr lang="en-US" sz="2400" b="1" dirty="0" err="1">
                <a:solidFill>
                  <a:schemeClr val="tx1"/>
                </a:solidFill>
                <a:latin typeface="Times New Roman" pitchFamily="18" charset="0"/>
                <a:cs typeface="Times New Roman" pitchFamily="18" charset="0"/>
              </a:rPr>
              <a:t>Arabinoxylans</a:t>
            </a:r>
            <a:r>
              <a:rPr lang="en-US" sz="2400" b="1" dirty="0">
                <a:solidFill>
                  <a:schemeClr val="tx1"/>
                </a:solidFill>
                <a:latin typeface="Times New Roman" pitchFamily="18" charset="0"/>
                <a:cs typeface="Times New Roman" pitchFamily="18" charset="0"/>
              </a:rPr>
              <a:t>:-</a:t>
            </a:r>
            <a:endParaRPr lang="en-US" sz="2400" b="1" i="1" dirty="0">
              <a:solidFill>
                <a:schemeClr val="tx1"/>
              </a:solidFill>
              <a:latin typeface="Times New Roman" pitchFamily="18" charset="0"/>
              <a:cs typeface="Times New Roman" pitchFamily="18" charset="0"/>
            </a:endParaRPr>
          </a:p>
          <a:p>
            <a:pPr algn="just">
              <a:buNone/>
            </a:pP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Arabinoxylans</a:t>
            </a:r>
            <a:r>
              <a:rPr lang="en-US" sz="2400" dirty="0">
                <a:solidFill>
                  <a:schemeClr val="tx1"/>
                </a:solidFill>
                <a:latin typeface="Times New Roman" pitchFamily="18" charset="0"/>
                <a:cs typeface="Times New Roman" pitchFamily="18" charset="0"/>
              </a:rPr>
              <a:t> (AXs) are non-starch polysaccharides found in cereal </a:t>
            </a:r>
            <a:r>
              <a:rPr lang="en-US" sz="2400" dirty="0" err="1">
                <a:solidFill>
                  <a:schemeClr val="tx1"/>
                </a:solidFill>
                <a:latin typeface="Times New Roman" pitchFamily="18" charset="0"/>
                <a:cs typeface="Times New Roman" pitchFamily="18" charset="0"/>
              </a:rPr>
              <a:t>brans</a:t>
            </a:r>
            <a:r>
              <a:rPr lang="en-US" sz="2400" dirty="0">
                <a:solidFill>
                  <a:schemeClr val="tx1"/>
                </a:solidFill>
                <a:latin typeface="Times New Roman" pitchFamily="18" charset="0"/>
                <a:cs typeface="Times New Roman" pitchFamily="18" charset="0"/>
              </a:rPr>
              <a:t>, providing numerous functional and nutritional health benefits. They are water extractable and un-extractable, with </a:t>
            </a:r>
            <a:r>
              <a:rPr lang="en-US" sz="2400" dirty="0" err="1">
                <a:solidFill>
                  <a:schemeClr val="tx1"/>
                </a:solidFill>
                <a:latin typeface="Times New Roman" pitchFamily="18" charset="0"/>
                <a:cs typeface="Times New Roman" pitchFamily="18" charset="0"/>
              </a:rPr>
              <a:t>ferulic</a:t>
            </a:r>
            <a:r>
              <a:rPr lang="en-US" sz="2400" dirty="0">
                <a:solidFill>
                  <a:schemeClr val="tx1"/>
                </a:solidFill>
                <a:latin typeface="Times New Roman" pitchFamily="18" charset="0"/>
                <a:cs typeface="Times New Roman" pitchFamily="18" charset="0"/>
              </a:rPr>
              <a:t> acid being rich in antioxidants and aiding in colon cancer, diabetes, atherosclerosis, </a:t>
            </a:r>
            <a:r>
              <a:rPr lang="en-US" sz="2400" dirty="0" err="1">
                <a:solidFill>
                  <a:schemeClr val="tx1"/>
                </a:solidFill>
                <a:latin typeface="Times New Roman" pitchFamily="18" charset="0"/>
                <a:cs typeface="Times New Roman" pitchFamily="18" charset="0"/>
              </a:rPr>
              <a:t>immunomodulation</a:t>
            </a:r>
            <a:r>
              <a:rPr lang="en-US" sz="2400" dirty="0">
                <a:solidFill>
                  <a:schemeClr val="tx1"/>
                </a:solidFill>
                <a:latin typeface="Times New Roman" pitchFamily="18" charset="0"/>
                <a:cs typeface="Times New Roman" pitchFamily="18" charset="0"/>
              </a:rPr>
              <a:t>, and weight management. CSIR-CFTRI has standardized the preparation process.</a:t>
            </a:r>
          </a:p>
          <a:p>
            <a:pPr algn="just"/>
            <a:r>
              <a:rPr lang="en-US" sz="2400" b="1" dirty="0">
                <a:solidFill>
                  <a:schemeClr val="tx1"/>
                </a:solidFill>
                <a:latin typeface="Times New Roman" pitchFamily="18" charset="0"/>
                <a:cs typeface="Times New Roman" pitchFamily="18" charset="0"/>
              </a:rPr>
              <a:t>Cancer Research:-</a:t>
            </a:r>
            <a:endParaRPr lang="en-US" sz="2400" b="1" i="1" dirty="0">
              <a:solidFill>
                <a:schemeClr val="tx1"/>
              </a:solidFill>
              <a:latin typeface="Times New Roman" pitchFamily="18" charset="0"/>
              <a:cs typeface="Times New Roman" pitchFamily="18" charset="0"/>
            </a:endParaRPr>
          </a:p>
          <a:p>
            <a:pPr algn="just">
              <a:buNone/>
            </a:pPr>
            <a:r>
              <a:rPr lang="en-US" sz="2400" dirty="0">
                <a:solidFill>
                  <a:schemeClr val="tx1"/>
                </a:solidFill>
                <a:latin typeface="Times New Roman" pitchFamily="18" charset="0"/>
                <a:cs typeface="Times New Roman" pitchFamily="18" charset="0"/>
              </a:rPr>
              <a:t>   Metastasis is a complex cancer process involving cell adhesion, invasion, angiogenesis, and continuous proliferation. It is triggered by molecules like galectin-3, matrix </a:t>
            </a:r>
            <a:r>
              <a:rPr lang="en-US" sz="2400" dirty="0" err="1">
                <a:solidFill>
                  <a:schemeClr val="tx1"/>
                </a:solidFill>
                <a:latin typeface="Times New Roman" pitchFamily="18" charset="0"/>
                <a:cs typeface="Times New Roman" pitchFamily="18" charset="0"/>
              </a:rPr>
              <a:t>metalloproteinases</a:t>
            </a:r>
            <a:r>
              <a:rPr lang="en-US" sz="2400" dirty="0">
                <a:solidFill>
                  <a:schemeClr val="tx1"/>
                </a:solidFill>
                <a:latin typeface="Times New Roman" pitchFamily="18" charset="0"/>
                <a:cs typeface="Times New Roman" pitchFamily="18" charset="0"/>
              </a:rPr>
              <a:t>, and vascular endothelial growth factors. </a:t>
            </a:r>
            <a:r>
              <a:rPr lang="en-US" sz="2400" dirty="0" err="1">
                <a:solidFill>
                  <a:schemeClr val="tx1"/>
                </a:solidFill>
                <a:latin typeface="Times New Roman" pitchFamily="18" charset="0"/>
                <a:cs typeface="Times New Roman" pitchFamily="18" charset="0"/>
              </a:rPr>
              <a:t>NFĸB</a:t>
            </a:r>
            <a:r>
              <a:rPr lang="en-US" sz="2400" dirty="0">
                <a:solidFill>
                  <a:schemeClr val="tx1"/>
                </a:solidFill>
                <a:latin typeface="Times New Roman" pitchFamily="18" charset="0"/>
                <a:cs typeface="Times New Roman" pitchFamily="18" charset="0"/>
              </a:rPr>
              <a:t> and PGI are involved in this process, with dietary </a:t>
            </a:r>
            <a:r>
              <a:rPr lang="en-US" sz="2400" dirty="0" err="1">
                <a:solidFill>
                  <a:schemeClr val="tx1"/>
                </a:solidFill>
                <a:latin typeface="Times New Roman" pitchFamily="18" charset="0"/>
                <a:cs typeface="Times New Roman" pitchFamily="18" charset="0"/>
              </a:rPr>
              <a:t>pectic</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polysacch</a:t>
            </a:r>
            <a:r>
              <a:rPr lang="en-US" sz="2400" dirty="0">
                <a:solidFill>
                  <a:schemeClr val="tx1"/>
                </a:solidFill>
                <a:latin typeface="Times New Roman" pitchFamily="18" charset="0"/>
                <a:cs typeface="Times New Roman" pitchFamily="18" charset="0"/>
              </a:rPr>
              <a:t> playing a role in cancer cell survival.</a:t>
            </a:r>
          </a:p>
          <a:p>
            <a:endParaRPr lang="en-US" dirty="0"/>
          </a:p>
        </p:txBody>
      </p:sp>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0815" y="0"/>
            <a:ext cx="9621185" cy="1325563"/>
          </a:xfrm>
        </p:spPr>
        <p:txBody>
          <a:bodyPr>
            <a:normAutofit/>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ORGANIZATION STRUCTURE </a:t>
            </a:r>
            <a:b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b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CSIR-CFTRI</a:t>
            </a:r>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54</a:t>
            </a:fld>
            <a:endParaRPr lang="en-US" dirty="0"/>
          </a:p>
        </p:txBody>
      </p:sp>
      <p:pic>
        <p:nvPicPr>
          <p:cNvPr id="7" name="Picture 6"/>
          <p:cNvPicPr/>
          <p:nvPr/>
        </p:nvPicPr>
        <p:blipFill>
          <a:blip r:embed="rId2">
            <a:lum contrast="30000"/>
          </a:blip>
          <a:srcRect l="24677" t="18398" r="29295" b="11538"/>
          <a:stretch>
            <a:fillRect/>
          </a:stretch>
        </p:blipFill>
        <p:spPr bwMode="auto">
          <a:xfrm>
            <a:off x="359764" y="0"/>
            <a:ext cx="3282846" cy="2940960"/>
          </a:xfrm>
          <a:prstGeom prst="rect">
            <a:avLst/>
          </a:prstGeom>
          <a:noFill/>
          <a:ln w="9525">
            <a:noFill/>
            <a:miter lim="800000"/>
            <a:headEnd/>
            <a:tailEnd/>
          </a:ln>
        </p:spPr>
      </p:pic>
      <p:pic>
        <p:nvPicPr>
          <p:cNvPr id="8" name="Content Placeholder 7"/>
          <p:cNvPicPr>
            <a:picLocks noGrp="1"/>
          </p:cNvPicPr>
          <p:nvPr>
            <p:ph idx="1"/>
          </p:nvPr>
        </p:nvPicPr>
        <p:blipFill>
          <a:blip r:embed="rId3">
            <a:lum contrast="30000"/>
          </a:blip>
          <a:srcRect l="4264" t="18118" r="10109" b="10688"/>
          <a:stretch>
            <a:fillRect/>
          </a:stretch>
        </p:blipFill>
        <p:spPr bwMode="auto">
          <a:xfrm>
            <a:off x="1114270" y="2870616"/>
            <a:ext cx="5441430" cy="3987384"/>
          </a:xfrm>
          <a:prstGeom prst="rect">
            <a:avLst/>
          </a:prstGeom>
          <a:noFill/>
          <a:ln w="9525">
            <a:noFill/>
            <a:miter lim="800000"/>
            <a:headEnd/>
            <a:tailEnd/>
          </a:ln>
        </p:spPr>
      </p:pic>
      <p:pic>
        <p:nvPicPr>
          <p:cNvPr id="9" name="Picture 8"/>
          <p:cNvPicPr/>
          <p:nvPr/>
        </p:nvPicPr>
        <p:blipFill>
          <a:blip r:embed="rId4">
            <a:lum contrast="30000"/>
          </a:blip>
          <a:srcRect l="13440" t="4103" r="12270" b="6923"/>
          <a:stretch>
            <a:fillRect/>
          </a:stretch>
        </p:blipFill>
        <p:spPr bwMode="auto">
          <a:xfrm>
            <a:off x="6375816" y="1079293"/>
            <a:ext cx="5816184" cy="5778708"/>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9548"/>
            <a:ext cx="11277600" cy="224853"/>
          </a:xfrm>
        </p:spPr>
        <p:txBody>
          <a:bodyPr>
            <a:normAutofit fontScale="90000"/>
          </a:bodyPr>
          <a:lstStyle/>
          <a:p>
            <a:endParaRPr lang="en-US" dirty="0"/>
          </a:p>
        </p:txBody>
      </p:sp>
      <p:sp>
        <p:nvSpPr>
          <p:cNvPr id="3" name="Footer Placeholder 2"/>
          <p:cNvSpPr>
            <a:spLocks noGrp="1"/>
          </p:cNvSpPr>
          <p:nvPr>
            <p:ph type="ftr" sz="quarter" idx="11"/>
          </p:nvPr>
        </p:nvSpPr>
        <p:spPr>
          <a:xfrm>
            <a:off x="4068580" y="6492875"/>
            <a:ext cx="4114800" cy="365125"/>
          </a:xfrm>
        </p:spPr>
        <p:txBody>
          <a:bodyPr/>
          <a:lstStyle/>
          <a:p>
            <a:r>
              <a:rPr lang="en-US" dirty="0"/>
              <a:t>EDUCATIONAL TOUR</a:t>
            </a:r>
          </a:p>
        </p:txBody>
      </p:sp>
      <p:sp>
        <p:nvSpPr>
          <p:cNvPr id="4" name="Slide Number Placeholder 3"/>
          <p:cNvSpPr>
            <a:spLocks noGrp="1"/>
          </p:cNvSpPr>
          <p:nvPr>
            <p:ph type="sldNum" sz="quarter" idx="12"/>
          </p:nvPr>
        </p:nvSpPr>
        <p:spPr/>
        <p:txBody>
          <a:bodyPr/>
          <a:lstStyle/>
          <a:p>
            <a:fld id="{294A09A9-5501-47C1-A89A-A340965A2BE2}" type="slidenum">
              <a:rPr lang="en-US" smtClean="0"/>
              <a:pPr/>
              <a:t>55</a:t>
            </a:fld>
            <a:endParaRPr lang="en-US" dirty="0"/>
          </a:p>
        </p:txBody>
      </p:sp>
      <p:pic>
        <p:nvPicPr>
          <p:cNvPr id="5" name="Picture 4"/>
          <p:cNvPicPr/>
          <p:nvPr/>
        </p:nvPicPr>
        <p:blipFill>
          <a:blip r:embed="rId2">
            <a:lum contrast="30000"/>
          </a:blip>
          <a:srcRect t="9744" r="2244" b="6154"/>
          <a:stretch>
            <a:fillRect/>
          </a:stretch>
        </p:blipFill>
        <p:spPr bwMode="auto">
          <a:xfrm>
            <a:off x="644577" y="674557"/>
            <a:ext cx="10583055" cy="5471409"/>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MYSORE ZOO</a:t>
            </a:r>
            <a:br>
              <a:rPr lang="en-US" b="1" dirty="0">
                <a:latin typeface="Times New Roman" pitchFamily="18" charset="0"/>
                <a:cs typeface="Times New Roman" pitchFamily="18" charset="0"/>
              </a:rPr>
            </a:br>
            <a:endParaRPr lang="en-US" dirty="0"/>
          </a:p>
        </p:txBody>
      </p:sp>
      <p:graphicFrame>
        <p:nvGraphicFramePr>
          <p:cNvPr id="6" name="Content Placeholder 5"/>
          <p:cNvGraphicFramePr>
            <a:graphicFrameLocks noGrp="1"/>
          </p:cNvGraphicFramePr>
          <p:nvPr>
            <p:ph idx="1"/>
          </p:nvPr>
        </p:nvGraphicFramePr>
        <p:xfrm>
          <a:off x="1903751" y="1334123"/>
          <a:ext cx="8453203" cy="4901784"/>
        </p:xfrm>
        <a:graphic>
          <a:graphicData uri="http://schemas.openxmlformats.org/drawingml/2006/table">
            <a:tbl>
              <a:tblPr>
                <a:tableStyleId>{5DA37D80-6434-44D0-A028-1B22A696006F}</a:tableStyleId>
              </a:tblPr>
              <a:tblGrid>
                <a:gridCol w="4077587">
                  <a:extLst>
                    <a:ext uri="{9D8B030D-6E8A-4147-A177-3AD203B41FA5}">
                      <a16:colId xmlns:a16="http://schemas.microsoft.com/office/drawing/2014/main" val="20000"/>
                    </a:ext>
                  </a:extLst>
                </a:gridCol>
                <a:gridCol w="4375616">
                  <a:extLst>
                    <a:ext uri="{9D8B030D-6E8A-4147-A177-3AD203B41FA5}">
                      <a16:colId xmlns:a16="http://schemas.microsoft.com/office/drawing/2014/main" val="20001"/>
                    </a:ext>
                  </a:extLst>
                </a:gridCol>
              </a:tblGrid>
              <a:tr h="624639">
                <a:tc>
                  <a:txBody>
                    <a:bodyPr/>
                    <a:lstStyle/>
                    <a:p>
                      <a:pPr marL="100330" marR="0" algn="ctr" fontAlgn="base">
                        <a:lnSpc>
                          <a:spcPct val="115000"/>
                        </a:lnSpc>
                        <a:spcBef>
                          <a:spcPts val="0"/>
                        </a:spcBef>
                        <a:spcAft>
                          <a:spcPts val="0"/>
                        </a:spcAft>
                      </a:pPr>
                      <a:r>
                        <a:rPr lang="en-US" sz="2400" kern="1200" dirty="0"/>
                        <a:t>Established </a:t>
                      </a:r>
                      <a:endParaRPr lang="en-US" sz="2400" dirty="0">
                        <a:solidFill>
                          <a:schemeClr val="tx1"/>
                        </a:solidFill>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a:t>1892 </a:t>
                      </a:r>
                      <a:endParaRPr lang="en-US" sz="2400">
                        <a:solidFill>
                          <a:schemeClr val="tx1"/>
                        </a:solidFill>
                        <a:latin typeface="Calibri"/>
                        <a:ea typeface="Calibri"/>
                        <a:cs typeface="Mangal"/>
                      </a:endParaRPr>
                    </a:p>
                  </a:txBody>
                  <a:tcPr marL="66675" marR="66675" marT="9525" marB="0" anchor="ctr"/>
                </a:tc>
                <a:extLst>
                  <a:ext uri="{0D108BD9-81ED-4DB2-BD59-A6C34878D82A}">
                    <a16:rowId xmlns:a16="http://schemas.microsoft.com/office/drawing/2014/main" val="10000"/>
                  </a:ext>
                </a:extLst>
              </a:tr>
              <a:tr h="807956">
                <a:tc>
                  <a:txBody>
                    <a:bodyPr/>
                    <a:lstStyle/>
                    <a:p>
                      <a:pPr marL="100330" marR="0" algn="ctr" fontAlgn="base">
                        <a:lnSpc>
                          <a:spcPct val="115000"/>
                        </a:lnSpc>
                        <a:spcBef>
                          <a:spcPts val="0"/>
                        </a:spcBef>
                        <a:spcAft>
                          <a:spcPts val="0"/>
                        </a:spcAft>
                      </a:pPr>
                      <a:r>
                        <a:rPr lang="en-US" sz="2400" kern="1200"/>
                        <a:t>Total Area </a:t>
                      </a:r>
                      <a:endParaRPr lang="en-US" sz="2400">
                        <a:solidFill>
                          <a:schemeClr val="tx1"/>
                        </a:solidFill>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a:t>17.12 acres </a:t>
                      </a:r>
                      <a:endParaRPr lang="en-US" sz="2400">
                        <a:solidFill>
                          <a:schemeClr val="tx1"/>
                        </a:solidFill>
                        <a:latin typeface="Calibri"/>
                        <a:ea typeface="Calibri"/>
                        <a:cs typeface="Mangal"/>
                      </a:endParaRPr>
                    </a:p>
                  </a:txBody>
                  <a:tcPr marL="66675" marR="66675" marT="9525" marB="0" anchor="ctr"/>
                </a:tc>
                <a:extLst>
                  <a:ext uri="{0D108BD9-81ED-4DB2-BD59-A6C34878D82A}">
                    <a16:rowId xmlns:a16="http://schemas.microsoft.com/office/drawing/2014/main" val="10001"/>
                  </a:ext>
                </a:extLst>
              </a:tr>
              <a:tr h="685745">
                <a:tc>
                  <a:txBody>
                    <a:bodyPr/>
                    <a:lstStyle/>
                    <a:p>
                      <a:pPr marL="100330" marR="0" algn="ctr" fontAlgn="base">
                        <a:lnSpc>
                          <a:spcPct val="115000"/>
                        </a:lnSpc>
                        <a:spcBef>
                          <a:spcPts val="0"/>
                        </a:spcBef>
                        <a:spcAft>
                          <a:spcPts val="0"/>
                        </a:spcAft>
                      </a:pPr>
                      <a:r>
                        <a:rPr lang="en-US" sz="2400" kern="1200"/>
                        <a:t>Director </a:t>
                      </a:r>
                      <a:endParaRPr lang="en-US" sz="2400">
                        <a:solidFill>
                          <a:schemeClr val="tx1"/>
                        </a:solidFill>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dirty="0" err="1"/>
                        <a:t>Ajit</a:t>
                      </a:r>
                      <a:r>
                        <a:rPr lang="en-US" sz="2400" kern="1200" dirty="0"/>
                        <a:t> </a:t>
                      </a:r>
                      <a:r>
                        <a:rPr lang="en-US" sz="2400" kern="1200" dirty="0" err="1"/>
                        <a:t>Kulkarni</a:t>
                      </a:r>
                      <a:endParaRPr lang="en-US" sz="2400" dirty="0">
                        <a:solidFill>
                          <a:schemeClr val="tx1"/>
                        </a:solidFill>
                        <a:latin typeface="Calibri"/>
                        <a:ea typeface="Calibri"/>
                        <a:cs typeface="Mangal"/>
                      </a:endParaRPr>
                    </a:p>
                  </a:txBody>
                  <a:tcPr marL="66675" marR="66675" marT="9525" marB="0" anchor="ctr"/>
                </a:tc>
                <a:extLst>
                  <a:ext uri="{0D108BD9-81ED-4DB2-BD59-A6C34878D82A}">
                    <a16:rowId xmlns:a16="http://schemas.microsoft.com/office/drawing/2014/main" val="10002"/>
                  </a:ext>
                </a:extLst>
              </a:tr>
              <a:tr h="685745">
                <a:tc>
                  <a:txBody>
                    <a:bodyPr/>
                    <a:lstStyle/>
                    <a:p>
                      <a:pPr marL="100330" marR="0" algn="ctr" fontAlgn="base">
                        <a:lnSpc>
                          <a:spcPct val="115000"/>
                        </a:lnSpc>
                        <a:spcBef>
                          <a:spcPts val="0"/>
                        </a:spcBef>
                        <a:spcAft>
                          <a:spcPts val="0"/>
                        </a:spcAft>
                      </a:pPr>
                      <a:r>
                        <a:rPr lang="en-US" sz="2400" kern="1200"/>
                        <a:t>Location </a:t>
                      </a:r>
                      <a:endParaRPr lang="en-US" sz="2400">
                        <a:solidFill>
                          <a:schemeClr val="tx1"/>
                        </a:solidFill>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a:t>Mysore, Karnataka, India </a:t>
                      </a:r>
                      <a:endParaRPr lang="en-US" sz="2400">
                        <a:solidFill>
                          <a:schemeClr val="tx1"/>
                        </a:solidFill>
                        <a:latin typeface="Calibri"/>
                        <a:ea typeface="Calibri"/>
                        <a:cs typeface="Mangal"/>
                      </a:endParaRPr>
                    </a:p>
                  </a:txBody>
                  <a:tcPr marL="66675" marR="66675" marT="9525" marB="0" anchor="ctr"/>
                </a:tc>
                <a:extLst>
                  <a:ext uri="{0D108BD9-81ED-4DB2-BD59-A6C34878D82A}">
                    <a16:rowId xmlns:a16="http://schemas.microsoft.com/office/drawing/2014/main" val="10003"/>
                  </a:ext>
                </a:extLst>
              </a:tr>
              <a:tr h="1069761">
                <a:tc>
                  <a:txBody>
                    <a:bodyPr/>
                    <a:lstStyle/>
                    <a:p>
                      <a:pPr marL="100330" marR="0" algn="ctr" fontAlgn="base">
                        <a:lnSpc>
                          <a:spcPct val="115000"/>
                        </a:lnSpc>
                        <a:spcBef>
                          <a:spcPts val="0"/>
                        </a:spcBef>
                        <a:spcAft>
                          <a:spcPts val="0"/>
                        </a:spcAft>
                      </a:pPr>
                      <a:r>
                        <a:rPr lang="en-US" sz="2400" kern="1200"/>
                        <a:t>Objective </a:t>
                      </a:r>
                      <a:endParaRPr lang="en-US" sz="2400">
                        <a:solidFill>
                          <a:schemeClr val="tx1"/>
                        </a:solidFill>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dirty="0"/>
                        <a:t>Support for wild animals and conservation</a:t>
                      </a:r>
                      <a:endParaRPr lang="en-US" sz="2400" dirty="0">
                        <a:solidFill>
                          <a:schemeClr val="tx1"/>
                        </a:solidFill>
                        <a:latin typeface="Calibri"/>
                        <a:ea typeface="Calibri"/>
                        <a:cs typeface="Mangal"/>
                      </a:endParaRPr>
                    </a:p>
                  </a:txBody>
                  <a:tcPr marL="66675" marR="66675" marT="9525" marB="0" anchor="ctr"/>
                </a:tc>
                <a:extLst>
                  <a:ext uri="{0D108BD9-81ED-4DB2-BD59-A6C34878D82A}">
                    <a16:rowId xmlns:a16="http://schemas.microsoft.com/office/drawing/2014/main" val="10004"/>
                  </a:ext>
                </a:extLst>
              </a:tr>
              <a:tr h="1027938">
                <a:tc>
                  <a:txBody>
                    <a:bodyPr/>
                    <a:lstStyle/>
                    <a:p>
                      <a:pPr marL="100330" marR="0" algn="ctr" fontAlgn="base">
                        <a:lnSpc>
                          <a:spcPct val="115000"/>
                        </a:lnSpc>
                        <a:spcBef>
                          <a:spcPts val="0"/>
                        </a:spcBef>
                        <a:spcAft>
                          <a:spcPts val="0"/>
                        </a:spcAft>
                      </a:pPr>
                      <a:r>
                        <a:rPr lang="en-US" sz="2400" kern="1200"/>
                        <a:t>Official website </a:t>
                      </a:r>
                      <a:endParaRPr lang="en-US" sz="2400">
                        <a:solidFill>
                          <a:schemeClr val="tx1"/>
                        </a:solidFill>
                        <a:latin typeface="Calibri"/>
                        <a:ea typeface="Calibri"/>
                        <a:cs typeface="Mangal"/>
                      </a:endParaRPr>
                    </a:p>
                  </a:txBody>
                  <a:tcPr marL="66675" marR="66675" marT="9525" marB="0" anchor="ctr"/>
                </a:tc>
                <a:tc>
                  <a:txBody>
                    <a:bodyPr/>
                    <a:lstStyle/>
                    <a:p>
                      <a:pPr marL="100330" marR="0" algn="ctr" fontAlgn="base">
                        <a:lnSpc>
                          <a:spcPct val="115000"/>
                        </a:lnSpc>
                        <a:spcBef>
                          <a:spcPts val="0"/>
                        </a:spcBef>
                        <a:spcAft>
                          <a:spcPts val="0"/>
                        </a:spcAft>
                      </a:pPr>
                      <a:r>
                        <a:rPr lang="en-US" sz="2400" kern="1200" dirty="0"/>
                        <a:t>https://www.mysuruzoo.info/</a:t>
                      </a:r>
                      <a:endParaRPr lang="en-US" sz="2400" dirty="0">
                        <a:solidFill>
                          <a:schemeClr val="tx1"/>
                        </a:solidFill>
                        <a:latin typeface="Calibri"/>
                        <a:ea typeface="Calibri"/>
                        <a:cs typeface="Mangal"/>
                      </a:endParaRPr>
                    </a:p>
                  </a:txBody>
                  <a:tcPr marL="66675" marR="66675" marT="9525" marB="0" anchor="ctr"/>
                </a:tc>
                <a:extLst>
                  <a:ext uri="{0D108BD9-81ED-4DB2-BD59-A6C34878D82A}">
                    <a16:rowId xmlns:a16="http://schemas.microsoft.com/office/drawing/2014/main" val="10005"/>
                  </a:ext>
                </a:extLst>
              </a:tr>
            </a:tbl>
          </a:graphicData>
        </a:graphic>
      </p:graphicFrame>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MYSORE ZOO</a:t>
            </a:r>
          </a:p>
        </p:txBody>
      </p:sp>
      <p:sp>
        <p:nvSpPr>
          <p:cNvPr id="3" name="Content Placeholder 2"/>
          <p:cNvSpPr>
            <a:spLocks noGrp="1"/>
          </p:cNvSpPr>
          <p:nvPr>
            <p:ph idx="1"/>
          </p:nvPr>
        </p:nvSpPr>
        <p:spPr>
          <a:xfrm>
            <a:off x="838200" y="1588957"/>
            <a:ext cx="10515600" cy="4588006"/>
          </a:xfrm>
        </p:spPr>
        <p:txBody>
          <a:bodyPr>
            <a:normAutofit lnSpcReduction="10000"/>
          </a:bodyPr>
          <a:lstStyle/>
          <a:p>
            <a:pPr algn="just"/>
            <a:r>
              <a:rPr lang="en-US" sz="2400" dirty="0">
                <a:solidFill>
                  <a:schemeClr val="tx1"/>
                </a:solidFill>
                <a:latin typeface="Times New Roman" pitchFamily="18" charset="0"/>
                <a:cs typeface="Times New Roman" pitchFamily="18" charset="0"/>
              </a:rPr>
              <a:t>Zoo was named after the founder Sri </a:t>
            </a:r>
            <a:r>
              <a:rPr lang="en-US" sz="2400" dirty="0" err="1">
                <a:solidFill>
                  <a:schemeClr val="tx1"/>
                </a:solidFill>
                <a:latin typeface="Times New Roman" pitchFamily="18" charset="0"/>
                <a:cs typeface="Times New Roman" pitchFamily="18" charset="0"/>
              </a:rPr>
              <a:t>Chamarajendra</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Wodeyar</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Bahadur</a:t>
            </a:r>
            <a:r>
              <a:rPr lang="en-US" sz="2400" dirty="0">
                <a:solidFill>
                  <a:schemeClr val="tx1"/>
                </a:solidFill>
                <a:latin typeface="Times New Roman" pitchFamily="18" charset="0"/>
                <a:cs typeface="Times New Roman" pitchFamily="18" charset="0"/>
              </a:rPr>
              <a:t>.</a:t>
            </a:r>
            <a:br>
              <a:rPr lang="en-US" sz="2400" dirty="0">
                <a:solidFill>
                  <a:schemeClr val="tx1"/>
                </a:solidFill>
                <a:latin typeface="Times New Roman" pitchFamily="18" charset="0"/>
                <a:cs typeface="Times New Roman" pitchFamily="18" charset="0"/>
              </a:rPr>
            </a:br>
            <a:r>
              <a:rPr lang="en-US" sz="2400" dirty="0">
                <a:solidFill>
                  <a:schemeClr val="tx1"/>
                </a:solidFill>
                <a:latin typeface="Times New Roman" pitchFamily="18" charset="0"/>
                <a:cs typeface="Times New Roman" pitchFamily="18" charset="0"/>
              </a:rPr>
              <a:t>Mr. G.H. </a:t>
            </a:r>
            <a:r>
              <a:rPr lang="en-US" sz="2400" dirty="0" err="1">
                <a:solidFill>
                  <a:schemeClr val="tx1"/>
                </a:solidFill>
                <a:latin typeface="Times New Roman" pitchFamily="18" charset="0"/>
                <a:cs typeface="Times New Roman" pitchFamily="18" charset="0"/>
              </a:rPr>
              <a:t>Krumbeigal</a:t>
            </a:r>
            <a:r>
              <a:rPr lang="en-US" sz="2400" dirty="0">
                <a:solidFill>
                  <a:schemeClr val="tx1"/>
                </a:solidFill>
                <a:latin typeface="Times New Roman" pitchFamily="18" charset="0"/>
                <a:cs typeface="Times New Roman" pitchFamily="18" charset="0"/>
              </a:rPr>
              <a:t>, a German Landscaper and a horticulturist was engaged who created the beautiful and attractive landscape of </a:t>
            </a:r>
            <a:r>
              <a:rPr lang="en-US" sz="2400" dirty="0" err="1">
                <a:solidFill>
                  <a:schemeClr val="tx1"/>
                </a:solidFill>
                <a:latin typeface="Times New Roman" pitchFamily="18" charset="0"/>
                <a:cs typeface="Times New Roman" pitchFamily="18" charset="0"/>
              </a:rPr>
              <a:t>Mysuru</a:t>
            </a:r>
            <a:r>
              <a:rPr lang="en-US" sz="2400" dirty="0">
                <a:solidFill>
                  <a:schemeClr val="tx1"/>
                </a:solidFill>
                <a:latin typeface="Times New Roman" pitchFamily="18" charset="0"/>
                <a:cs typeface="Times New Roman" pitchFamily="18" charset="0"/>
              </a:rPr>
              <a:t> Zoo.</a:t>
            </a:r>
          </a:p>
          <a:p>
            <a:pPr algn="just"/>
            <a:r>
              <a:rPr lang="en-US" sz="2400" dirty="0">
                <a:solidFill>
                  <a:schemeClr val="tx1"/>
                </a:solidFill>
                <a:latin typeface="Times New Roman" pitchFamily="18" charset="0"/>
                <a:cs typeface="Times New Roman" pitchFamily="18" charset="0"/>
              </a:rPr>
              <a:t>It was established in the year 1892 and during 1909, It was named its founder, Sri </a:t>
            </a:r>
            <a:r>
              <a:rPr lang="en-US" sz="2400" dirty="0" err="1">
                <a:solidFill>
                  <a:schemeClr val="tx1"/>
                </a:solidFill>
                <a:latin typeface="Times New Roman" pitchFamily="18" charset="0"/>
                <a:cs typeface="Times New Roman" pitchFamily="18" charset="0"/>
              </a:rPr>
              <a:t>Chamarajendra</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Wodeyar</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Bahadur</a:t>
            </a:r>
            <a:r>
              <a:rPr lang="en-US" sz="2400" dirty="0">
                <a:solidFill>
                  <a:schemeClr val="tx1"/>
                </a:solidFill>
                <a:latin typeface="Times New Roman" pitchFamily="18" charset="0"/>
                <a:cs typeface="Times New Roman" pitchFamily="18" charset="0"/>
              </a:rPr>
              <a:t>. He engaged Mr. G.H. </a:t>
            </a:r>
            <a:r>
              <a:rPr lang="en-US" sz="2400" dirty="0" err="1">
                <a:solidFill>
                  <a:schemeClr val="tx1"/>
                </a:solidFill>
                <a:latin typeface="Times New Roman" pitchFamily="18" charset="0"/>
                <a:cs typeface="Times New Roman" pitchFamily="18" charset="0"/>
              </a:rPr>
              <a:t>Krumbeigal</a:t>
            </a:r>
            <a:r>
              <a:rPr lang="en-US" sz="2400" dirty="0">
                <a:solidFill>
                  <a:schemeClr val="tx1"/>
                </a:solidFill>
                <a:latin typeface="Times New Roman" pitchFamily="18" charset="0"/>
                <a:cs typeface="Times New Roman" pitchFamily="18" charset="0"/>
              </a:rPr>
              <a:t>, a German Landscaper and a horticulturist who had created the beautiful and attractive landscape.</a:t>
            </a:r>
          </a:p>
          <a:p>
            <a:pPr algn="just">
              <a:buNone/>
            </a:pPr>
            <a:r>
              <a:rPr lang="en-US" sz="2400" dirty="0">
                <a:solidFill>
                  <a:schemeClr val="tx1"/>
                </a:solidFill>
                <a:latin typeface="Times New Roman" pitchFamily="18" charset="0"/>
                <a:cs typeface="Times New Roman" pitchFamily="18" charset="0"/>
              </a:rPr>
              <a:t>At present it is housing more than 1450 specimen comprising 150 species representing more than 25 countries. </a:t>
            </a:r>
          </a:p>
          <a:p>
            <a:pPr algn="just">
              <a:buNone/>
            </a:pPr>
            <a:r>
              <a:rPr lang="en-US" sz="2400" dirty="0">
                <a:solidFill>
                  <a:schemeClr val="tx1"/>
                </a:solidFill>
                <a:latin typeface="Times New Roman" pitchFamily="18" charset="0"/>
                <a:cs typeface="Times New Roman" pitchFamily="18" charset="0"/>
              </a:rPr>
              <a:t>These fascinating Animals include:-</a:t>
            </a:r>
          </a:p>
          <a:p>
            <a:pPr lvl="0" algn="just"/>
            <a:r>
              <a:rPr lang="en-US" sz="2400" b="1" dirty="0">
                <a:solidFill>
                  <a:schemeClr val="tx1"/>
                </a:solidFill>
                <a:latin typeface="Times New Roman" pitchFamily="18" charset="0"/>
                <a:cs typeface="Times New Roman" pitchFamily="18" charset="0"/>
              </a:rPr>
              <a:t>Big Cats: </a:t>
            </a:r>
            <a:r>
              <a:rPr lang="en-US" sz="2400" dirty="0">
                <a:solidFill>
                  <a:schemeClr val="tx1"/>
                </a:solidFill>
                <a:latin typeface="Times New Roman" pitchFamily="18" charset="0"/>
                <a:cs typeface="Times New Roman" pitchFamily="18" charset="0"/>
              </a:rPr>
              <a:t>Tiger, Leopard, Lions, Jaguar, Cheetahs</a:t>
            </a:r>
          </a:p>
          <a:p>
            <a:pPr lvl="0" algn="just"/>
            <a:r>
              <a:rPr lang="en-US" sz="2400" b="1" dirty="0">
                <a:solidFill>
                  <a:schemeClr val="tx1"/>
                </a:solidFill>
                <a:latin typeface="Times New Roman" pitchFamily="18" charset="0"/>
                <a:cs typeface="Times New Roman" pitchFamily="18" charset="0"/>
              </a:rPr>
              <a:t>Smaller Cats: </a:t>
            </a:r>
            <a:r>
              <a:rPr lang="en-US" sz="2400" dirty="0">
                <a:solidFill>
                  <a:schemeClr val="tx1"/>
                </a:solidFill>
                <a:latin typeface="Times New Roman" pitchFamily="18" charset="0"/>
                <a:cs typeface="Times New Roman" pitchFamily="18" charset="0"/>
              </a:rPr>
              <a:t>Jungle Cat, Leopard Cat, Small Indian Civet, Common Palm Civet</a:t>
            </a:r>
          </a:p>
          <a:p>
            <a:endParaRPr lang="en-US" dirty="0"/>
          </a:p>
        </p:txBody>
      </p:sp>
      <p:sp>
        <p:nvSpPr>
          <p:cNvPr id="4" name="Footer Placeholder 3"/>
          <p:cNvSpPr>
            <a:spLocks noGrp="1"/>
          </p:cNvSpPr>
          <p:nvPr>
            <p:ph type="ftr" sz="quarter" idx="11"/>
          </p:nvPr>
        </p:nvSpPr>
        <p:spPr>
          <a:xfrm>
            <a:off x="405359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832"/>
            <a:ext cx="11277600" cy="45719"/>
          </a:xfrm>
        </p:spPr>
        <p:txBody>
          <a:bodyPr>
            <a:normAutofit fontScale="90000"/>
          </a:bodyPr>
          <a:lstStyle/>
          <a:p>
            <a:endParaRPr lang="en-US" dirty="0"/>
          </a:p>
        </p:txBody>
      </p:sp>
      <p:sp>
        <p:nvSpPr>
          <p:cNvPr id="3" name="Content Placeholder 2"/>
          <p:cNvSpPr>
            <a:spLocks noGrp="1"/>
          </p:cNvSpPr>
          <p:nvPr>
            <p:ph idx="1"/>
          </p:nvPr>
        </p:nvSpPr>
        <p:spPr>
          <a:xfrm>
            <a:off x="703289" y="389744"/>
            <a:ext cx="10515600" cy="5997081"/>
          </a:xfrm>
        </p:spPr>
        <p:txBody>
          <a:bodyPr>
            <a:normAutofit/>
          </a:bodyPr>
          <a:lstStyle/>
          <a:p>
            <a:pPr lvl="0" algn="just"/>
            <a:r>
              <a:rPr lang="en-US" sz="2400" b="1" dirty="0">
                <a:solidFill>
                  <a:schemeClr val="tx1"/>
                </a:solidFill>
                <a:latin typeface="Times New Roman" pitchFamily="18" charset="0"/>
                <a:cs typeface="Times New Roman" pitchFamily="18" charset="0"/>
              </a:rPr>
              <a:t>Primates: </a:t>
            </a:r>
            <a:r>
              <a:rPr lang="en-US" sz="2400" dirty="0">
                <a:solidFill>
                  <a:schemeClr val="tx1"/>
                </a:solidFill>
                <a:latin typeface="Times New Roman" pitchFamily="18" charset="0"/>
                <a:cs typeface="Times New Roman" pitchFamily="18" charset="0"/>
              </a:rPr>
              <a:t>Chimpanzee, Gorilla, Orangutans, Capuchin Monkey, Marmoset, Lion Tailed Macaque, </a:t>
            </a:r>
            <a:r>
              <a:rPr lang="en-US" sz="2400" dirty="0" err="1">
                <a:solidFill>
                  <a:schemeClr val="tx1"/>
                </a:solidFill>
                <a:latin typeface="Times New Roman" pitchFamily="18" charset="0"/>
                <a:cs typeface="Times New Roman" pitchFamily="18" charset="0"/>
              </a:rPr>
              <a:t>Hoolock</a:t>
            </a:r>
            <a:r>
              <a:rPr lang="en-US" sz="2400" dirty="0">
                <a:solidFill>
                  <a:schemeClr val="tx1"/>
                </a:solidFill>
                <a:latin typeface="Times New Roman" pitchFamily="18" charset="0"/>
                <a:cs typeface="Times New Roman" pitchFamily="18" charset="0"/>
              </a:rPr>
              <a:t> Gibbon, Baboon, Brown Lemur, Ring Tailed Lemur, </a:t>
            </a:r>
            <a:r>
              <a:rPr lang="en-US" sz="2400" dirty="0" err="1">
                <a:solidFill>
                  <a:schemeClr val="tx1"/>
                </a:solidFill>
                <a:latin typeface="Times New Roman" pitchFamily="18" charset="0"/>
                <a:cs typeface="Times New Roman" pitchFamily="18" charset="0"/>
              </a:rPr>
              <a:t>Nilgiri</a:t>
            </a:r>
            <a:r>
              <a:rPr lang="en-US" sz="2400" dirty="0">
                <a:solidFill>
                  <a:schemeClr val="tx1"/>
                </a:solidFill>
                <a:latin typeface="Times New Roman" pitchFamily="18" charset="0"/>
                <a:cs typeface="Times New Roman" pitchFamily="18" charset="0"/>
              </a:rPr>
              <a:t> </a:t>
            </a:r>
            <a:r>
              <a:rPr lang="en-US" sz="2400" dirty="0" err="1">
                <a:solidFill>
                  <a:schemeClr val="tx1"/>
                </a:solidFill>
                <a:latin typeface="Times New Roman" pitchFamily="18" charset="0"/>
                <a:cs typeface="Times New Roman" pitchFamily="18" charset="0"/>
              </a:rPr>
              <a:t>Langur</a:t>
            </a:r>
            <a:r>
              <a:rPr lang="en-US" sz="2400" dirty="0">
                <a:solidFill>
                  <a:schemeClr val="tx1"/>
                </a:solidFill>
                <a:latin typeface="Times New Roman" pitchFamily="18" charset="0"/>
                <a:cs typeface="Times New Roman" pitchFamily="18" charset="0"/>
              </a:rPr>
              <a:t>, Common </a:t>
            </a:r>
            <a:r>
              <a:rPr lang="en-US" sz="2400" dirty="0" err="1">
                <a:solidFill>
                  <a:schemeClr val="tx1"/>
                </a:solidFill>
                <a:latin typeface="Times New Roman" pitchFamily="18" charset="0"/>
                <a:cs typeface="Times New Roman" pitchFamily="18" charset="0"/>
              </a:rPr>
              <a:t>Langur</a:t>
            </a:r>
            <a:r>
              <a:rPr lang="en-US" sz="2400" dirty="0">
                <a:solidFill>
                  <a:schemeClr val="tx1"/>
                </a:solidFill>
                <a:latin typeface="Times New Roman" pitchFamily="18" charset="0"/>
                <a:cs typeface="Times New Roman" pitchFamily="18" charset="0"/>
              </a:rPr>
              <a:t>.</a:t>
            </a:r>
          </a:p>
          <a:p>
            <a:pPr lvl="0" algn="just"/>
            <a:r>
              <a:rPr lang="en-US" sz="2400" b="1" dirty="0">
                <a:solidFill>
                  <a:schemeClr val="tx1"/>
                </a:solidFill>
                <a:latin typeface="Times New Roman" pitchFamily="18" charset="0"/>
                <a:cs typeface="Times New Roman" pitchFamily="18" charset="0"/>
              </a:rPr>
              <a:t>Deer and Antelopes: </a:t>
            </a:r>
            <a:r>
              <a:rPr lang="en-US" sz="2400" dirty="0">
                <a:solidFill>
                  <a:schemeClr val="tx1"/>
                </a:solidFill>
                <a:latin typeface="Times New Roman" pitchFamily="18" charset="0"/>
                <a:cs typeface="Times New Roman" pitchFamily="18" charset="0"/>
              </a:rPr>
              <a:t>Spotted Deer, Hog Deer, Swamp Deer, Mouse Deer, </a:t>
            </a:r>
            <a:r>
              <a:rPr lang="en-US" sz="2400" dirty="0" err="1">
                <a:solidFill>
                  <a:schemeClr val="tx1"/>
                </a:solidFill>
                <a:latin typeface="Times New Roman" pitchFamily="18" charset="0"/>
                <a:cs typeface="Times New Roman" pitchFamily="18" charset="0"/>
              </a:rPr>
              <a:t>Nilgai</a:t>
            </a:r>
            <a:r>
              <a:rPr lang="en-US" sz="2400" dirty="0">
                <a:solidFill>
                  <a:schemeClr val="tx1"/>
                </a:solidFill>
                <a:latin typeface="Times New Roman" pitchFamily="18" charset="0"/>
                <a:cs typeface="Times New Roman" pitchFamily="18" charset="0"/>
              </a:rPr>
              <a:t>, Four Horned Antelope, Barking Deer, Black Buck, Fallow Deer, Goral.</a:t>
            </a:r>
          </a:p>
          <a:p>
            <a:pPr lvl="0" algn="just"/>
            <a:r>
              <a:rPr lang="en-US" sz="2400" b="1" dirty="0">
                <a:solidFill>
                  <a:schemeClr val="tx1"/>
                </a:solidFill>
                <a:latin typeface="Times New Roman" pitchFamily="18" charset="0"/>
                <a:cs typeface="Times New Roman" pitchFamily="18" charset="0"/>
              </a:rPr>
              <a:t>Large Mammals: </a:t>
            </a:r>
            <a:r>
              <a:rPr lang="en-US" sz="2400" dirty="0">
                <a:solidFill>
                  <a:schemeClr val="tx1"/>
                </a:solidFill>
                <a:latin typeface="Times New Roman" pitchFamily="18" charset="0"/>
                <a:cs typeface="Times New Roman" pitchFamily="18" charset="0"/>
              </a:rPr>
              <a:t>Asiatic Elephants, African Elephants, Indian Rhino, Southern White Rhino, Hippopotamus, Gaur.</a:t>
            </a:r>
          </a:p>
          <a:p>
            <a:pPr lvl="0" algn="just"/>
            <a:r>
              <a:rPr lang="en-US" sz="2400" b="1" dirty="0">
                <a:solidFill>
                  <a:schemeClr val="tx1"/>
                </a:solidFill>
                <a:latin typeface="Times New Roman" pitchFamily="18" charset="0"/>
                <a:cs typeface="Times New Roman" pitchFamily="18" charset="0"/>
              </a:rPr>
              <a:t>Aquatic Birds: </a:t>
            </a:r>
            <a:r>
              <a:rPr lang="en-US" sz="2400" dirty="0">
                <a:solidFill>
                  <a:schemeClr val="tx1"/>
                </a:solidFill>
                <a:latin typeface="Times New Roman" pitchFamily="18" charset="0"/>
                <a:cs typeface="Times New Roman" pitchFamily="18" charset="0"/>
              </a:rPr>
              <a:t>Eurasian spoonbill, Pelicans, Flamingo, Adjutant Stork, Painted Stork Sacred Ibis</a:t>
            </a:r>
          </a:p>
          <a:p>
            <a:pPr lvl="0" algn="just"/>
            <a:r>
              <a:rPr lang="en-US" sz="2400" b="1" dirty="0">
                <a:solidFill>
                  <a:schemeClr val="tx1"/>
                </a:solidFill>
                <a:latin typeface="Times New Roman" pitchFamily="18" charset="0"/>
                <a:cs typeface="Times New Roman" pitchFamily="18" charset="0"/>
              </a:rPr>
              <a:t>Terrestrial Birds: </a:t>
            </a:r>
            <a:r>
              <a:rPr lang="en-US" sz="2400" dirty="0">
                <a:solidFill>
                  <a:schemeClr val="tx1"/>
                </a:solidFill>
                <a:latin typeface="Times New Roman" pitchFamily="18" charset="0"/>
                <a:cs typeface="Times New Roman" pitchFamily="18" charset="0"/>
              </a:rPr>
              <a:t>Macaws, </a:t>
            </a:r>
            <a:r>
              <a:rPr lang="en-US" sz="2400" dirty="0" err="1">
                <a:solidFill>
                  <a:schemeClr val="tx1"/>
                </a:solidFill>
                <a:latin typeface="Times New Roman" pitchFamily="18" charset="0"/>
                <a:cs typeface="Times New Roman" pitchFamily="18" charset="0"/>
              </a:rPr>
              <a:t>Conures</a:t>
            </a:r>
            <a:r>
              <a:rPr lang="en-US" sz="2400" dirty="0">
                <a:solidFill>
                  <a:schemeClr val="tx1"/>
                </a:solidFill>
                <a:latin typeface="Times New Roman" pitchFamily="18" charset="0"/>
                <a:cs typeface="Times New Roman" pitchFamily="18" charset="0"/>
              </a:rPr>
              <a:t>, Pheasants, </a:t>
            </a:r>
            <a:r>
              <a:rPr lang="en-US" sz="2400" dirty="0" err="1">
                <a:solidFill>
                  <a:schemeClr val="tx1"/>
                </a:solidFill>
                <a:latin typeface="Times New Roman" pitchFamily="18" charset="0"/>
                <a:cs typeface="Times New Roman" pitchFamily="18" charset="0"/>
              </a:rPr>
              <a:t>Sarus</a:t>
            </a:r>
            <a:r>
              <a:rPr lang="en-US" sz="2400" dirty="0">
                <a:solidFill>
                  <a:schemeClr val="tx1"/>
                </a:solidFill>
                <a:latin typeface="Times New Roman" pitchFamily="18" charset="0"/>
                <a:cs typeface="Times New Roman" pitchFamily="18" charset="0"/>
              </a:rPr>
              <a:t> Crane, Great Indian Hornbill, Peafowl, </a:t>
            </a:r>
            <a:r>
              <a:rPr lang="en-US" sz="2400" dirty="0" err="1">
                <a:solidFill>
                  <a:schemeClr val="tx1"/>
                </a:solidFill>
                <a:latin typeface="Times New Roman" pitchFamily="18" charset="0"/>
                <a:cs typeface="Times New Roman" pitchFamily="18" charset="0"/>
              </a:rPr>
              <a:t>Tragopan</a:t>
            </a:r>
            <a:r>
              <a:rPr lang="en-US" sz="2400" dirty="0">
                <a:solidFill>
                  <a:schemeClr val="tx1"/>
                </a:solidFill>
                <a:latin typeface="Times New Roman" pitchFamily="18" charset="0"/>
                <a:cs typeface="Times New Roman" pitchFamily="18" charset="0"/>
              </a:rPr>
              <a:t>, Parrots and Parakeets.</a:t>
            </a:r>
          </a:p>
          <a:p>
            <a:pPr lvl="0" algn="just"/>
            <a:r>
              <a:rPr lang="en-US" sz="2400" b="1" dirty="0">
                <a:solidFill>
                  <a:schemeClr val="tx1"/>
                </a:solidFill>
                <a:latin typeface="Times New Roman" pitchFamily="18" charset="0"/>
                <a:cs typeface="Times New Roman" pitchFamily="18" charset="0"/>
              </a:rPr>
              <a:t>Ducks: </a:t>
            </a:r>
            <a:r>
              <a:rPr lang="en-US" sz="2400" dirty="0">
                <a:solidFill>
                  <a:schemeClr val="tx1"/>
                </a:solidFill>
                <a:latin typeface="Times New Roman" pitchFamily="18" charset="0"/>
                <a:cs typeface="Times New Roman" pitchFamily="18" charset="0"/>
              </a:rPr>
              <a:t>Muscovy Duck, Spotted Whistling Duck, Comb Duck, Carolina Wood Duck</a:t>
            </a:r>
          </a:p>
          <a:p>
            <a:pPr lvl="0" algn="just"/>
            <a:r>
              <a:rPr lang="en-US" sz="2400" b="1" dirty="0">
                <a:solidFill>
                  <a:schemeClr val="tx1"/>
                </a:solidFill>
                <a:latin typeface="Times New Roman" pitchFamily="18" charset="0"/>
                <a:cs typeface="Times New Roman" pitchFamily="18" charset="0"/>
              </a:rPr>
              <a:t>Flightless Birds: </a:t>
            </a:r>
            <a:r>
              <a:rPr lang="en-US" sz="2400" dirty="0">
                <a:solidFill>
                  <a:schemeClr val="tx1"/>
                </a:solidFill>
                <a:latin typeface="Times New Roman" pitchFamily="18" charset="0"/>
                <a:cs typeface="Times New Roman" pitchFamily="18" charset="0"/>
              </a:rPr>
              <a:t>Ostrich, Rhea, Cassowary and Emu</a:t>
            </a:r>
          </a:p>
          <a:p>
            <a:pPr lvl="0" algn="just"/>
            <a:r>
              <a:rPr lang="en-US" sz="2400" b="1" dirty="0">
                <a:solidFill>
                  <a:schemeClr val="tx1"/>
                </a:solidFill>
                <a:latin typeface="Times New Roman" pitchFamily="18" charset="0"/>
                <a:cs typeface="Times New Roman" pitchFamily="18" charset="0"/>
              </a:rPr>
              <a:t>Reptiles: </a:t>
            </a:r>
            <a:r>
              <a:rPr lang="en-US" sz="2400" dirty="0">
                <a:solidFill>
                  <a:schemeClr val="tx1"/>
                </a:solidFill>
                <a:latin typeface="Times New Roman" pitchFamily="18" charset="0"/>
                <a:cs typeface="Times New Roman" pitchFamily="18" charset="0"/>
              </a:rPr>
              <a:t>Anaconda, King Cobra, Indian Cobra, 7 types of Crocodiles, Iguana</a:t>
            </a:r>
          </a:p>
          <a:p>
            <a:endParaRPr lang="en-US" dirty="0"/>
          </a:p>
        </p:txBody>
      </p:sp>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657"/>
            <a:ext cx="11277600" cy="284813"/>
          </a:xfrm>
        </p:spPr>
        <p:txBody>
          <a:bodyPr>
            <a:normAutofit fontScale="90000"/>
          </a:bodyPr>
          <a:lstStyle/>
          <a:p>
            <a:endParaRPr lang="en-US" dirty="0"/>
          </a:p>
        </p:txBody>
      </p:sp>
      <p:graphicFrame>
        <p:nvGraphicFramePr>
          <p:cNvPr id="6" name="Content Placeholder 5"/>
          <p:cNvGraphicFramePr>
            <a:graphicFrameLocks noGrp="1"/>
          </p:cNvGraphicFramePr>
          <p:nvPr>
            <p:ph idx="1"/>
          </p:nvPr>
        </p:nvGraphicFramePr>
        <p:xfrm>
          <a:off x="209862" y="537442"/>
          <a:ext cx="6069330" cy="3401380"/>
        </p:xfrm>
        <a:graphic>
          <a:graphicData uri="http://schemas.openxmlformats.org/drawingml/2006/table">
            <a:tbl>
              <a:tblPr>
                <a:tableStyleId>{5DA37D80-6434-44D0-A028-1B22A696006F}</a:tableStyleId>
              </a:tblPr>
              <a:tblGrid>
                <a:gridCol w="201168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00250">
                  <a:extLst>
                    <a:ext uri="{9D8B030D-6E8A-4147-A177-3AD203B41FA5}">
                      <a16:colId xmlns:a16="http://schemas.microsoft.com/office/drawing/2014/main" val="20002"/>
                    </a:ext>
                  </a:extLst>
                </a:gridCol>
              </a:tblGrid>
              <a:tr h="516102">
                <a:tc>
                  <a:txBody>
                    <a:bodyPr/>
                    <a:lstStyle/>
                    <a:p>
                      <a:pPr marL="15240" marR="0">
                        <a:lnSpc>
                          <a:spcPct val="115000"/>
                        </a:lnSpc>
                        <a:spcBef>
                          <a:spcPts val="0"/>
                        </a:spcBef>
                        <a:spcAft>
                          <a:spcPts val="120"/>
                        </a:spcAft>
                      </a:pPr>
                      <a:r>
                        <a:rPr lang="en-US" sz="2000" u="none" strike="noStrike" dirty="0"/>
                        <a:t>Bar-headed goose</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err="1"/>
                        <a:t>Jandaya</a:t>
                      </a:r>
                      <a:r>
                        <a:rPr lang="en-US" sz="2000" u="none" strike="noStrike" dirty="0"/>
                        <a:t> </a:t>
                      </a:r>
                      <a:r>
                        <a:rPr lang="en-US" sz="2000" u="none" strike="noStrike" dirty="0" err="1"/>
                        <a:t>conure</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Darwin's rhea</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0"/>
                  </a:ext>
                </a:extLst>
              </a:tr>
              <a:tr h="516102">
                <a:tc>
                  <a:txBody>
                    <a:bodyPr/>
                    <a:lstStyle/>
                    <a:p>
                      <a:pPr marL="15240" marR="0">
                        <a:lnSpc>
                          <a:spcPct val="115000"/>
                        </a:lnSpc>
                        <a:spcBef>
                          <a:spcPts val="0"/>
                        </a:spcBef>
                        <a:spcAft>
                          <a:spcPts val="120"/>
                        </a:spcAft>
                      </a:pPr>
                      <a:r>
                        <a:rPr lang="en-US" sz="2000" u="none" strike="noStrike" dirty="0"/>
                        <a:t>Barn owl</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Lady Amherst's pheasant</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err="1"/>
                        <a:t>Eclectus</a:t>
                      </a:r>
                      <a:r>
                        <a:rPr lang="en-US" sz="2000" u="none" strike="noStrike" dirty="0"/>
                        <a:t> parrot</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1"/>
                  </a:ext>
                </a:extLst>
              </a:tr>
              <a:tr h="516102">
                <a:tc>
                  <a:txBody>
                    <a:bodyPr/>
                    <a:lstStyle/>
                    <a:p>
                      <a:pPr marL="15240" marR="0">
                        <a:lnSpc>
                          <a:spcPct val="115000"/>
                        </a:lnSpc>
                        <a:spcBef>
                          <a:spcPts val="0"/>
                        </a:spcBef>
                        <a:spcAft>
                          <a:spcPts val="120"/>
                        </a:spcAft>
                      </a:pPr>
                      <a:r>
                        <a:rPr lang="en-US" sz="2000" u="none" strike="noStrike" dirty="0"/>
                        <a:t>Black-crowned night heron</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Lesser adjutant</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Eurasian spoonbill</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2"/>
                  </a:ext>
                </a:extLst>
              </a:tr>
              <a:tr h="516102">
                <a:tc>
                  <a:txBody>
                    <a:bodyPr/>
                    <a:lstStyle/>
                    <a:p>
                      <a:pPr marL="15240" marR="0">
                        <a:lnSpc>
                          <a:spcPct val="115000"/>
                        </a:lnSpc>
                        <a:spcBef>
                          <a:spcPts val="0"/>
                        </a:spcBef>
                        <a:spcAft>
                          <a:spcPts val="120"/>
                        </a:spcAft>
                      </a:pPr>
                      <a:r>
                        <a:rPr lang="en-US" sz="2000" u="none" strike="noStrike" dirty="0"/>
                        <a:t>Black-necked swan</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Livingstone's </a:t>
                      </a:r>
                      <a:r>
                        <a:rPr lang="en-US" sz="2000" u="none" strike="noStrike" dirty="0" err="1"/>
                        <a:t>turaco</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err="1"/>
                        <a:t>Goffin's</a:t>
                      </a:r>
                      <a:r>
                        <a:rPr lang="en-US" sz="2000" u="none" strike="noStrike" dirty="0"/>
                        <a:t> cockatoo</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3"/>
                  </a:ext>
                </a:extLst>
              </a:tr>
              <a:tr h="516102">
                <a:tc>
                  <a:txBody>
                    <a:bodyPr/>
                    <a:lstStyle/>
                    <a:p>
                      <a:pPr marL="15240" marR="0">
                        <a:lnSpc>
                          <a:spcPct val="115000"/>
                        </a:lnSpc>
                        <a:spcBef>
                          <a:spcPts val="0"/>
                        </a:spcBef>
                        <a:spcAft>
                          <a:spcPts val="120"/>
                        </a:spcAft>
                      </a:pPr>
                      <a:r>
                        <a:rPr lang="en-US" sz="2000" u="none" strike="noStrike" dirty="0"/>
                        <a:t>Blue-and-yellow macaw</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Military macaw</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Golden pheasant</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59</a:t>
            </a:fld>
            <a:endParaRPr lang="en-US" dirty="0"/>
          </a:p>
        </p:txBody>
      </p:sp>
      <p:graphicFrame>
        <p:nvGraphicFramePr>
          <p:cNvPr id="7" name="Table 6"/>
          <p:cNvGraphicFramePr>
            <a:graphicFrameLocks noGrp="1"/>
          </p:cNvGraphicFramePr>
          <p:nvPr/>
        </p:nvGraphicFramePr>
        <p:xfrm>
          <a:off x="3655226" y="4058132"/>
          <a:ext cx="6080760" cy="2537540"/>
        </p:xfrm>
        <a:graphic>
          <a:graphicData uri="http://schemas.openxmlformats.org/drawingml/2006/table">
            <a:tbl>
              <a:tblPr>
                <a:tableStyleId>{5DA37D80-6434-44D0-A028-1B22A696006F}</a:tableStyleId>
              </a:tblPr>
              <a:tblGrid>
                <a:gridCol w="2026920">
                  <a:extLst>
                    <a:ext uri="{9D8B030D-6E8A-4147-A177-3AD203B41FA5}">
                      <a16:colId xmlns:a16="http://schemas.microsoft.com/office/drawing/2014/main" val="20000"/>
                    </a:ext>
                  </a:extLst>
                </a:gridCol>
                <a:gridCol w="2026920">
                  <a:extLst>
                    <a:ext uri="{9D8B030D-6E8A-4147-A177-3AD203B41FA5}">
                      <a16:colId xmlns:a16="http://schemas.microsoft.com/office/drawing/2014/main" val="20001"/>
                    </a:ext>
                  </a:extLst>
                </a:gridCol>
                <a:gridCol w="2026920">
                  <a:extLst>
                    <a:ext uri="{9D8B030D-6E8A-4147-A177-3AD203B41FA5}">
                      <a16:colId xmlns:a16="http://schemas.microsoft.com/office/drawing/2014/main" val="20002"/>
                    </a:ext>
                  </a:extLst>
                </a:gridCol>
              </a:tblGrid>
              <a:tr h="767610">
                <a:tc>
                  <a:txBody>
                    <a:bodyPr/>
                    <a:lstStyle/>
                    <a:p>
                      <a:pPr marL="15240" marR="0">
                        <a:lnSpc>
                          <a:spcPct val="115000"/>
                        </a:lnSpc>
                        <a:spcBef>
                          <a:spcPts val="0"/>
                        </a:spcBef>
                        <a:spcAft>
                          <a:spcPts val="120"/>
                        </a:spcAft>
                      </a:pPr>
                      <a:r>
                        <a:rPr lang="en-US" sz="2000" u="none" strike="noStrike" dirty="0"/>
                        <a:t>African buffalo</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Indian </a:t>
                      </a:r>
                      <a:r>
                        <a:rPr lang="en-US" sz="2000" u="none" strike="noStrike" dirty="0" err="1"/>
                        <a:t>muntjac</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err="1"/>
                        <a:t>Hamadryas</a:t>
                      </a:r>
                      <a:r>
                        <a:rPr lang="en-US" sz="2000" u="none" strike="noStrike" dirty="0"/>
                        <a:t> baboon</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0"/>
                  </a:ext>
                </a:extLst>
              </a:tr>
              <a:tr h="767610">
                <a:tc>
                  <a:txBody>
                    <a:bodyPr/>
                    <a:lstStyle/>
                    <a:p>
                      <a:pPr marL="15240" marR="0">
                        <a:lnSpc>
                          <a:spcPct val="115000"/>
                        </a:lnSpc>
                        <a:spcBef>
                          <a:spcPts val="0"/>
                        </a:spcBef>
                        <a:spcAft>
                          <a:spcPts val="120"/>
                        </a:spcAft>
                      </a:pPr>
                      <a:r>
                        <a:rPr lang="en-US" sz="2000" u="none" strike="noStrike" dirty="0"/>
                        <a:t>African bush elephant</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Indian leopard</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Himalayan black bear</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1"/>
                  </a:ext>
                </a:extLst>
              </a:tr>
              <a:tr h="537625">
                <a:tc>
                  <a:txBody>
                    <a:bodyPr/>
                    <a:lstStyle/>
                    <a:p>
                      <a:pPr marL="15240" marR="0">
                        <a:lnSpc>
                          <a:spcPct val="115000"/>
                        </a:lnSpc>
                        <a:spcBef>
                          <a:spcPts val="0"/>
                        </a:spcBef>
                        <a:spcAft>
                          <a:spcPts val="120"/>
                        </a:spcAft>
                      </a:pPr>
                      <a:r>
                        <a:rPr lang="en-US" sz="2000" u="none" strike="noStrike" dirty="0"/>
                        <a:t>Asian elephant</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Indian wolf</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Himalayan goral</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2"/>
                  </a:ext>
                </a:extLst>
              </a:tr>
              <a:tr h="464695">
                <a:tc>
                  <a:txBody>
                    <a:bodyPr/>
                    <a:lstStyle/>
                    <a:p>
                      <a:pPr marL="15240" marR="0">
                        <a:lnSpc>
                          <a:spcPct val="115000"/>
                        </a:lnSpc>
                        <a:spcBef>
                          <a:spcPts val="0"/>
                        </a:spcBef>
                        <a:spcAft>
                          <a:spcPts val="120"/>
                        </a:spcAft>
                      </a:pPr>
                      <a:r>
                        <a:rPr lang="en-US" sz="2000" u="none" strike="noStrike" dirty="0"/>
                        <a:t>Asian palm civet</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Jaguar</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Hippopotamus</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6857250" y="1499017"/>
          <a:ext cx="5089912" cy="2170950"/>
        </p:xfrm>
        <a:graphic>
          <a:graphicData uri="http://schemas.openxmlformats.org/drawingml/2006/table">
            <a:tbl>
              <a:tblPr>
                <a:tableStyleId>{5DA37D80-6434-44D0-A028-1B22A696006F}</a:tableStyleId>
              </a:tblPr>
              <a:tblGrid>
                <a:gridCol w="2544956">
                  <a:extLst>
                    <a:ext uri="{9D8B030D-6E8A-4147-A177-3AD203B41FA5}">
                      <a16:colId xmlns:a16="http://schemas.microsoft.com/office/drawing/2014/main" val="20000"/>
                    </a:ext>
                  </a:extLst>
                </a:gridCol>
                <a:gridCol w="2544956">
                  <a:extLst>
                    <a:ext uri="{9D8B030D-6E8A-4147-A177-3AD203B41FA5}">
                      <a16:colId xmlns:a16="http://schemas.microsoft.com/office/drawing/2014/main" val="20001"/>
                    </a:ext>
                  </a:extLst>
                </a:gridCol>
              </a:tblGrid>
              <a:tr h="434190">
                <a:tc>
                  <a:txBody>
                    <a:bodyPr/>
                    <a:lstStyle/>
                    <a:p>
                      <a:pPr marL="15240" marR="0">
                        <a:lnSpc>
                          <a:spcPct val="115000"/>
                        </a:lnSpc>
                        <a:spcBef>
                          <a:spcPts val="0"/>
                        </a:spcBef>
                        <a:spcAft>
                          <a:spcPts val="120"/>
                        </a:spcAft>
                      </a:pPr>
                      <a:r>
                        <a:rPr lang="en-US" sz="2000" u="none" strike="noStrike" dirty="0"/>
                        <a:t>Bengal monitor</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King cobra</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0"/>
                  </a:ext>
                </a:extLst>
              </a:tr>
              <a:tr h="434190">
                <a:tc>
                  <a:txBody>
                    <a:bodyPr/>
                    <a:lstStyle/>
                    <a:p>
                      <a:pPr marL="15240" marR="0">
                        <a:lnSpc>
                          <a:spcPct val="115000"/>
                        </a:lnSpc>
                        <a:spcBef>
                          <a:spcPts val="0"/>
                        </a:spcBef>
                        <a:spcAft>
                          <a:spcPts val="120"/>
                        </a:spcAft>
                      </a:pPr>
                      <a:r>
                        <a:rPr lang="en-US" sz="2000" u="none" strike="noStrike" dirty="0" err="1"/>
                        <a:t>Gharial</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Malabar pit viper</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1"/>
                  </a:ext>
                </a:extLst>
              </a:tr>
              <a:tr h="434190">
                <a:tc>
                  <a:txBody>
                    <a:bodyPr/>
                    <a:lstStyle/>
                    <a:p>
                      <a:pPr marL="15240" marR="0">
                        <a:lnSpc>
                          <a:spcPct val="115000"/>
                        </a:lnSpc>
                        <a:spcBef>
                          <a:spcPts val="0"/>
                        </a:spcBef>
                        <a:spcAft>
                          <a:spcPts val="120"/>
                        </a:spcAft>
                      </a:pPr>
                      <a:r>
                        <a:rPr lang="en-US" sz="2000" u="none" strike="noStrike" dirty="0"/>
                        <a:t>Green anaconda</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err="1"/>
                        <a:t>Morelet's</a:t>
                      </a:r>
                      <a:r>
                        <a:rPr lang="en-US" sz="2000" u="none" strike="noStrike" dirty="0"/>
                        <a:t> crocodile</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2"/>
                  </a:ext>
                </a:extLst>
              </a:tr>
              <a:tr h="434190">
                <a:tc>
                  <a:txBody>
                    <a:bodyPr/>
                    <a:lstStyle/>
                    <a:p>
                      <a:pPr marL="15240" marR="0">
                        <a:lnSpc>
                          <a:spcPct val="115000"/>
                        </a:lnSpc>
                        <a:spcBef>
                          <a:spcPts val="0"/>
                        </a:spcBef>
                        <a:spcAft>
                          <a:spcPts val="120"/>
                        </a:spcAft>
                      </a:pPr>
                      <a:r>
                        <a:rPr lang="en-US" sz="2000" u="none" strike="noStrike" dirty="0"/>
                        <a:t>Green iguana</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Saltwater crocodile</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3"/>
                  </a:ext>
                </a:extLst>
              </a:tr>
              <a:tr h="434190">
                <a:tc>
                  <a:txBody>
                    <a:bodyPr/>
                    <a:lstStyle/>
                    <a:p>
                      <a:pPr marL="15240" marR="0">
                        <a:lnSpc>
                          <a:spcPct val="115000"/>
                        </a:lnSpc>
                        <a:spcBef>
                          <a:spcPts val="0"/>
                        </a:spcBef>
                        <a:spcAft>
                          <a:spcPts val="120"/>
                        </a:spcAft>
                      </a:pPr>
                      <a:r>
                        <a:rPr lang="en-US" sz="2000" u="none" strike="noStrike" dirty="0"/>
                        <a:t>Green vine snake</a:t>
                      </a:r>
                      <a:endParaRPr lang="en-US" sz="2000" dirty="0">
                        <a:solidFill>
                          <a:schemeClr val="tx1"/>
                        </a:solidFill>
                        <a:latin typeface="Calibri"/>
                        <a:ea typeface="Calibri"/>
                        <a:cs typeface="Mangal"/>
                      </a:endParaRPr>
                    </a:p>
                  </a:txBody>
                  <a:tcPr marL="68580" marR="68580" marT="0" marB="0"/>
                </a:tc>
                <a:tc>
                  <a:txBody>
                    <a:bodyPr/>
                    <a:lstStyle/>
                    <a:p>
                      <a:pPr marL="15240" marR="0">
                        <a:lnSpc>
                          <a:spcPct val="115000"/>
                        </a:lnSpc>
                        <a:spcBef>
                          <a:spcPts val="0"/>
                        </a:spcBef>
                        <a:spcAft>
                          <a:spcPts val="120"/>
                        </a:spcAft>
                      </a:pPr>
                      <a:r>
                        <a:rPr lang="en-US" sz="2000" u="none" strike="noStrike" dirty="0"/>
                        <a:t>Siamese crocodile</a:t>
                      </a:r>
                      <a:endParaRPr lang="en-US" sz="2000" dirty="0">
                        <a:solidFill>
                          <a:schemeClr val="tx1"/>
                        </a:solidFill>
                        <a:latin typeface="Calibri"/>
                        <a:ea typeface="Calibri"/>
                        <a:cs typeface="Mangal"/>
                      </a:endParaRPr>
                    </a:p>
                  </a:txBody>
                  <a:tcPr marL="68580" marR="68580" marT="0" marB="0"/>
                </a:tc>
                <a:extLst>
                  <a:ext uri="{0D108BD9-81ED-4DB2-BD59-A6C34878D82A}">
                    <a16:rowId xmlns:a16="http://schemas.microsoft.com/office/drawing/2014/main" val="10004"/>
                  </a:ext>
                </a:extLst>
              </a:tr>
            </a:tbl>
          </a:graphicData>
        </a:graphic>
      </p:graphicFrame>
      <p:sp>
        <p:nvSpPr>
          <p:cNvPr id="1025" name="Rectangle 1"/>
          <p:cNvSpPr>
            <a:spLocks noChangeArrowheads="1"/>
          </p:cNvSpPr>
          <p:nvPr/>
        </p:nvSpPr>
        <p:spPr bwMode="auto">
          <a:xfrm>
            <a:off x="209862" y="0"/>
            <a:ext cx="2739853"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en-US" sz="2400" b="1" dirty="0">
                <a:solidFill>
                  <a:srgbClr val="202122"/>
                </a:solidFill>
                <a:latin typeface="Times New Roman" pitchFamily="18" charset="0"/>
                <a:ea typeface="Calibri" pitchFamily="34" charset="0"/>
                <a:cs typeface="Times New Roman" pitchFamily="18" charset="0"/>
              </a:rPr>
              <a:t>Birds Species:-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13"/>
          <p:cNvSpPr/>
          <p:nvPr/>
        </p:nvSpPr>
        <p:spPr>
          <a:xfrm>
            <a:off x="6940071" y="959371"/>
            <a:ext cx="3058368" cy="461665"/>
          </a:xfrm>
          <a:prstGeom prst="rect">
            <a:avLst/>
          </a:prstGeom>
        </p:spPr>
        <p:txBody>
          <a:bodyPr wrap="square">
            <a:spAutoFit/>
          </a:bodyPr>
          <a:lstStyle/>
          <a:p>
            <a:pPr lvl="0" eaLnBrk="0" fontAlgn="base" hangingPunct="0">
              <a:spcBef>
                <a:spcPct val="0"/>
              </a:spcBef>
              <a:spcAft>
                <a:spcPct val="0"/>
              </a:spcAft>
            </a:pPr>
            <a:r>
              <a:rPr lang="en-US" sz="2400" b="1" dirty="0">
                <a:solidFill>
                  <a:srgbClr val="202122"/>
                </a:solidFill>
                <a:latin typeface="Times New Roman" pitchFamily="18" charset="0"/>
                <a:ea typeface="Calibri" pitchFamily="34" charset="0"/>
                <a:cs typeface="Times New Roman" pitchFamily="18" charset="0"/>
              </a:rPr>
              <a:t>Reptiles Species:-</a:t>
            </a:r>
            <a:endParaRPr lang="en-US" sz="2400" b="1" dirty="0">
              <a:latin typeface="Times New Roman" pitchFamily="18" charset="0"/>
              <a:cs typeface="Times New Roman" pitchFamily="18" charset="0"/>
            </a:endParaRPr>
          </a:p>
        </p:txBody>
      </p:sp>
      <p:sp>
        <p:nvSpPr>
          <p:cNvPr id="15" name="Rectangle 14"/>
          <p:cNvSpPr/>
          <p:nvPr/>
        </p:nvSpPr>
        <p:spPr>
          <a:xfrm>
            <a:off x="592993" y="4953211"/>
            <a:ext cx="2739853" cy="461665"/>
          </a:xfrm>
          <a:prstGeom prst="rect">
            <a:avLst/>
          </a:prstGeom>
        </p:spPr>
        <p:txBody>
          <a:bodyPr wrap="none">
            <a:spAutoFit/>
          </a:bodyPr>
          <a:lstStyle/>
          <a:p>
            <a:pPr lvl="0" eaLnBrk="0" fontAlgn="base" hangingPunct="0">
              <a:spcBef>
                <a:spcPct val="0"/>
              </a:spcBef>
              <a:spcAft>
                <a:spcPct val="0"/>
              </a:spcAft>
            </a:pPr>
            <a:r>
              <a:rPr lang="en-US" sz="2400" b="1" dirty="0">
                <a:solidFill>
                  <a:srgbClr val="202122"/>
                </a:solidFill>
                <a:latin typeface="Times New Roman" pitchFamily="18" charset="0"/>
                <a:ea typeface="Calibri" pitchFamily="34" charset="0"/>
                <a:cs typeface="Times New Roman" pitchFamily="18" charset="0"/>
              </a:rPr>
              <a:t>Mammals Species:-</a:t>
            </a:r>
            <a:endParaRPr lang="en-US" sz="2400" b="1"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9636" y="198438"/>
            <a:ext cx="8229600" cy="5516563"/>
          </a:xfrm>
        </p:spPr>
        <p:txBody>
          <a:bodyPr/>
          <a:lstStyle/>
          <a:p>
            <a:pPr marL="0" indent="0" algn="ctr">
              <a:buNone/>
            </a:pPr>
            <a:endParaRPr lang="en-US" b="1" dirty="0">
              <a:latin typeface="Times New Roman" pitchFamily="18" charset="0"/>
              <a:cs typeface="Times New Roman" pitchFamily="18" charset="0"/>
            </a:endParaRPr>
          </a:p>
          <a:p>
            <a:pPr marL="0" indent="0" algn="ctr">
              <a:buNone/>
            </a:pPr>
            <a:r>
              <a:rPr lang="en-US" sz="2400" b="1" dirty="0">
                <a:solidFill>
                  <a:srgbClr val="FF0000"/>
                </a:solidFill>
                <a:latin typeface="Times New Roman" pitchFamily="18" charset="0"/>
                <a:cs typeface="Times New Roman" pitchFamily="18" charset="0"/>
              </a:rPr>
              <a:t>3. OBJECTIVE</a:t>
            </a:r>
          </a:p>
          <a:p>
            <a:pPr marL="0" indent="0" algn="ctr">
              <a:buNone/>
            </a:pPr>
            <a:endParaRPr lang="en-US" b="1" dirty="0">
              <a:latin typeface="Times New Roman" pitchFamily="18" charset="0"/>
              <a:cs typeface="Times New Roman" pitchFamily="18" charset="0"/>
            </a:endParaRPr>
          </a:p>
          <a:p>
            <a:pPr marL="0" indent="0" algn="ctr">
              <a:buNone/>
            </a:pPr>
            <a:r>
              <a:rPr lang="en-US" b="1" dirty="0">
                <a:latin typeface="Times New Roman" pitchFamily="18" charset="0"/>
                <a:cs typeface="Times New Roman" pitchFamily="18" charset="0"/>
              </a:rPr>
              <a:t> </a:t>
            </a:r>
          </a:p>
          <a:p>
            <a:endParaRPr lang="en-US" dirty="0"/>
          </a:p>
        </p:txBody>
      </p:sp>
      <p:sp>
        <p:nvSpPr>
          <p:cNvPr id="5" name="Rectangle 4"/>
          <p:cNvSpPr/>
          <p:nvPr/>
        </p:nvSpPr>
        <p:spPr>
          <a:xfrm>
            <a:off x="2244436" y="1363722"/>
            <a:ext cx="7620000" cy="830997"/>
          </a:xfrm>
          <a:prstGeom prst="rect">
            <a:avLst/>
          </a:prstGeom>
        </p:spPr>
        <p:txBody>
          <a:bodyPr wrap="square">
            <a:spAutoFit/>
          </a:bodyPr>
          <a:lstStyle/>
          <a:p>
            <a:pPr algn="ctr">
              <a:buFont typeface="Wingdings" pitchFamily="2" charset="2"/>
              <a:buChar char="Ø"/>
            </a:pPr>
            <a:r>
              <a:rPr lang="en-US" sz="2400" b="1" dirty="0">
                <a:solidFill>
                  <a:schemeClr val="tx2">
                    <a:lumMod val="75000"/>
                  </a:schemeClr>
                </a:solidFill>
                <a:latin typeface="Times New Roman" pitchFamily="18" charset="0"/>
                <a:cs typeface="Times New Roman" pitchFamily="18" charset="0"/>
              </a:rPr>
              <a:t> To study the m</a:t>
            </a:r>
            <a:r>
              <a:rPr lang="en-US" sz="2400" b="1" dirty="0">
                <a:solidFill>
                  <a:schemeClr val="tx2">
                    <a:lumMod val="75000"/>
                  </a:schemeClr>
                </a:solidFill>
                <a:latin typeface="Times New Roman" panose="02020603050405020304" pitchFamily="18" charset="0"/>
                <a:ea typeface="Times New Roman" panose="02020603050405020304" pitchFamily="18" charset="0"/>
              </a:rPr>
              <a:t>olecular characterization of soybean </a:t>
            </a:r>
          </a:p>
          <a:p>
            <a:pPr algn="ctr"/>
            <a:r>
              <a:rPr lang="en-US" sz="2400" b="1" dirty="0">
                <a:solidFill>
                  <a:schemeClr val="tx2">
                    <a:lumMod val="75000"/>
                  </a:schemeClr>
                </a:solidFill>
                <a:latin typeface="Times New Roman" panose="02020603050405020304" pitchFamily="18" charset="0"/>
                <a:ea typeface="Times New Roman" panose="02020603050405020304" pitchFamily="18" charset="0"/>
              </a:rPr>
              <a:t> ( </a:t>
            </a:r>
            <a:r>
              <a:rPr lang="en-US" sz="2400" b="1" i="1" dirty="0">
                <a:solidFill>
                  <a:schemeClr val="tx2">
                    <a:lumMod val="75000"/>
                  </a:schemeClr>
                </a:solidFill>
                <a:latin typeface="Times New Roman" panose="02020603050405020304" pitchFamily="18" charset="0"/>
                <a:ea typeface="Times New Roman" panose="02020603050405020304" pitchFamily="18" charset="0"/>
              </a:rPr>
              <a:t>Glycine max</a:t>
            </a:r>
            <a:r>
              <a:rPr lang="en-US" sz="2400" b="1" dirty="0">
                <a:solidFill>
                  <a:schemeClr val="tx2">
                    <a:lumMod val="75000"/>
                  </a:schemeClr>
                </a:solidFill>
                <a:latin typeface="Times New Roman" panose="02020603050405020304" pitchFamily="18" charset="0"/>
                <a:ea typeface="Times New Roman" panose="02020603050405020304" pitchFamily="18" charset="0"/>
              </a:rPr>
              <a:t>(L) using SSR markers</a:t>
            </a:r>
            <a:r>
              <a:rPr lang="en-US" sz="2400" b="1" spc="5" dirty="0">
                <a:solidFill>
                  <a:schemeClr val="tx2">
                    <a:lumMod val="75000"/>
                  </a:schemeClr>
                </a:solidFill>
                <a:latin typeface="Times New Roman" panose="02020603050405020304" pitchFamily="18" charset="0"/>
                <a:ea typeface="Times New Roman" panose="02020603050405020304" pitchFamily="18" charset="0"/>
              </a:rPr>
              <a:t> </a:t>
            </a:r>
            <a:endParaRPr lang="en-US" sz="2400" b="1" dirty="0">
              <a:solidFill>
                <a:schemeClr val="tx2">
                  <a:lumMod val="75000"/>
                </a:schemeClr>
              </a:solidFill>
              <a:latin typeface="Times New Roman" pitchFamily="18" charset="0"/>
              <a:cs typeface="Times New Roman" pitchFamily="18" charset="0"/>
            </a:endParaRPr>
          </a:p>
        </p:txBody>
      </p:sp>
      <p:pic>
        <p:nvPicPr>
          <p:cNvPr id="9" name="Picture 8" descr="0203422c-e5b1-445e-a194-5e4e6c9fdae7.jpg"/>
          <p:cNvPicPr>
            <a:picLocks noChangeAspect="1"/>
          </p:cNvPicPr>
          <p:nvPr/>
        </p:nvPicPr>
        <p:blipFill>
          <a:blip r:embed="rId3">
            <a:lum contrast="10000"/>
          </a:blip>
          <a:stretch>
            <a:fillRect/>
          </a:stretch>
        </p:blipFill>
        <p:spPr>
          <a:xfrm>
            <a:off x="3293053" y="2595540"/>
            <a:ext cx="5248275" cy="3401242"/>
          </a:xfrm>
          <a:prstGeom prst="rect">
            <a:avLst/>
          </a:prstGeom>
          <a:scene3d>
            <a:camera prst="orthographicFront"/>
            <a:lightRig rig="threePt" dir="t"/>
          </a:scene3d>
          <a:sp3d>
            <a:bevelT prst="relaxedInset"/>
          </a:sp3d>
        </p:spPr>
      </p:pic>
      <p:sp>
        <p:nvSpPr>
          <p:cNvPr id="2" name="Content Placeholder 5">
            <a:extLst>
              <a:ext uri="{FF2B5EF4-FFF2-40B4-BE49-F238E27FC236}">
                <a16:creationId xmlns:a16="http://schemas.microsoft.com/office/drawing/2014/main" id="{3AA5048D-C190-95D3-83D9-A2F92A3E0862}"/>
              </a:ext>
            </a:extLst>
          </p:cNvPr>
          <p:cNvSpPr txBox="1">
            <a:spLocks/>
          </p:cNvSpPr>
          <p:nvPr/>
        </p:nvSpPr>
        <p:spPr>
          <a:xfrm>
            <a:off x="457200" y="16002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a:p>
            <a:endParaRPr lang="en-US"/>
          </a:p>
          <a:p>
            <a:endParaRPr lang="en-US"/>
          </a:p>
          <a:p>
            <a:endParaRPr lang="en-US"/>
          </a:p>
          <a:p>
            <a:endParaRPr lang="en-US"/>
          </a:p>
          <a:p>
            <a:endParaRPr lang="en-US"/>
          </a:p>
          <a:p>
            <a:endParaRPr lang="en-US"/>
          </a:p>
          <a:p>
            <a:endParaRPr lang="en-US" dirty="0"/>
          </a:p>
        </p:txBody>
      </p:sp>
      <p:sp>
        <p:nvSpPr>
          <p:cNvPr id="4" name="Content Placeholder 5">
            <a:extLst>
              <a:ext uri="{FF2B5EF4-FFF2-40B4-BE49-F238E27FC236}">
                <a16:creationId xmlns:a16="http://schemas.microsoft.com/office/drawing/2014/main" id="{CB4C04AA-5FA0-55F9-F634-5CB544D6DE92}"/>
              </a:ext>
            </a:extLst>
          </p:cNvPr>
          <p:cNvSpPr txBox="1">
            <a:spLocks/>
          </p:cNvSpPr>
          <p:nvPr/>
        </p:nvSpPr>
        <p:spPr>
          <a:xfrm>
            <a:off x="609600" y="1752600"/>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a:p>
            <a:endParaRPr lang="en-US"/>
          </a:p>
          <a:p>
            <a:endParaRPr lang="en-US"/>
          </a:p>
          <a:p>
            <a:endParaRPr lang="en-US"/>
          </a:p>
          <a:p>
            <a:endParaRPr lang="en-US"/>
          </a:p>
          <a:p>
            <a:endParaRPr lang="en-US"/>
          </a:p>
          <a:p>
            <a:endParaRPr lang="en-US"/>
          </a:p>
          <a:p>
            <a:endParaRPr lang="en-US" dirty="0"/>
          </a:p>
        </p:txBody>
      </p:sp>
    </p:spTree>
    <p:extLst>
      <p:ext uri="{BB962C8B-B14F-4D97-AF65-F5344CB8AC3E}">
        <p14:creationId xmlns:p14="http://schemas.microsoft.com/office/powerpoint/2010/main" val="3497880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INSTITUTION RELATED PHOTOGRAPHS</a:t>
            </a:r>
          </a:p>
        </p:txBody>
      </p:sp>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60</a:t>
            </a:fld>
            <a:endParaRPr lang="en-US" dirty="0"/>
          </a:p>
        </p:txBody>
      </p:sp>
      <p:pic>
        <p:nvPicPr>
          <p:cNvPr id="7" name="Content Placeholder 6" descr="WhatsApp Image 2023-11-22 at 01.28.14.jpeg"/>
          <p:cNvPicPr>
            <a:picLocks noGrp="1"/>
          </p:cNvPicPr>
          <p:nvPr>
            <p:ph idx="1"/>
          </p:nvPr>
        </p:nvPicPr>
        <p:blipFill>
          <a:blip r:embed="rId2">
            <a:lum contrast="20000"/>
          </a:blip>
          <a:stretch>
            <a:fillRect/>
          </a:stretch>
        </p:blipFill>
        <p:spPr>
          <a:xfrm>
            <a:off x="871612" y="1480851"/>
            <a:ext cx="5921746" cy="4351338"/>
          </a:xfrm>
          <a:prstGeom prst="rect">
            <a:avLst/>
          </a:prstGeom>
          <a:ln>
            <a:noFill/>
          </a:ln>
          <a:effectLst>
            <a:outerShdw blurRad="292100" dist="139700" dir="2700000" algn="tl" rotWithShape="0">
              <a:srgbClr val="333333">
                <a:alpha val="65000"/>
              </a:srgbClr>
            </a:outerShdw>
          </a:effectLst>
        </p:spPr>
      </p:pic>
      <p:sp>
        <p:nvSpPr>
          <p:cNvPr id="13315" name="Rectangle 3"/>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3316" name="Rectangle 4"/>
          <p:cNvSpPr>
            <a:spLocks noChangeArrowheads="1"/>
          </p:cNvSpPr>
          <p:nvPr/>
        </p:nvSpPr>
        <p:spPr bwMode="auto">
          <a:xfrm>
            <a:off x="3297836" y="5943600"/>
            <a:ext cx="7565356"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Times New Roman" pitchFamily="18" charset="0"/>
                <a:ea typeface="Calibri" pitchFamily="34" charset="0"/>
                <a:cs typeface="Times New Roman" pitchFamily="18" charset="0"/>
              </a:rPr>
              <a:t>Fig. 1 &amp;</a:t>
            </a:r>
            <a:r>
              <a:rPr kumimoji="0" lang="en-US" sz="2000" b="1" i="0" u="none" strike="noStrike" cap="none" normalizeH="0" dirty="0">
                <a:ln>
                  <a:noFill/>
                </a:ln>
                <a:effectLst/>
                <a:latin typeface="Times New Roman" pitchFamily="18" charset="0"/>
                <a:ea typeface="Calibri" pitchFamily="34" charset="0"/>
                <a:cs typeface="Times New Roman" pitchFamily="18" charset="0"/>
              </a:rPr>
              <a:t> 2</a:t>
            </a:r>
            <a:r>
              <a:rPr kumimoji="0" lang="en-US" sz="2000" b="1" i="0" u="none" strike="noStrike" cap="none" normalizeH="0" baseline="0" dirty="0">
                <a:ln>
                  <a:noFill/>
                </a:ln>
                <a:effectLst/>
                <a:latin typeface="Times New Roman" pitchFamily="18" charset="0"/>
                <a:ea typeface="Calibri" pitchFamily="34" charset="0"/>
                <a:cs typeface="Times New Roman" pitchFamily="18" charset="0"/>
              </a:rPr>
              <a:t> CSIR - Central Food Technological Research Institute</a:t>
            </a:r>
            <a:endParaRPr kumimoji="0" lang="en-US" sz="2000" b="0" i="0" u="none" strike="noStrike" cap="none" normalizeH="0" baseline="0" dirty="0">
              <a:ln>
                <a:noFill/>
              </a:ln>
              <a:effectLst/>
              <a:latin typeface="Arial" pitchFamily="34" charset="0"/>
              <a:cs typeface="Arial" pitchFamily="34" charset="0"/>
            </a:endParaRPr>
          </a:p>
        </p:txBody>
      </p:sp>
      <p:pic>
        <p:nvPicPr>
          <p:cNvPr id="6" name="Picture 5">
            <a:extLst>
              <a:ext uri="{FF2B5EF4-FFF2-40B4-BE49-F238E27FC236}">
                <a16:creationId xmlns:a16="http://schemas.microsoft.com/office/drawing/2014/main" id="{2AC38B9F-572B-FA85-C289-AE0AB1952688}"/>
              </a:ext>
            </a:extLst>
          </p:cNvPr>
          <p:cNvPicPr>
            <a:picLocks noChangeAspect="1"/>
          </p:cNvPicPr>
          <p:nvPr/>
        </p:nvPicPr>
        <p:blipFill>
          <a:blip r:embed="rId3"/>
          <a:stretch>
            <a:fillRect/>
          </a:stretch>
        </p:blipFill>
        <p:spPr>
          <a:xfrm>
            <a:off x="7250558" y="1678137"/>
            <a:ext cx="3189617" cy="425282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61</a:t>
            </a:fld>
            <a:endParaRPr lang="en-US" dirty="0"/>
          </a:p>
        </p:txBody>
      </p:sp>
      <p:pic>
        <p:nvPicPr>
          <p:cNvPr id="10" name="Content Placeholder 9" descr="WhatsApp Image 2023-11-22 at 01.28.25 (2).jpeg"/>
          <p:cNvPicPr>
            <a:picLocks noGrp="1"/>
          </p:cNvPicPr>
          <p:nvPr>
            <p:ph idx="1"/>
          </p:nvPr>
        </p:nvPicPr>
        <p:blipFill>
          <a:blip r:embed="rId2">
            <a:lum contrast="20000"/>
          </a:blip>
          <a:stretch>
            <a:fillRect/>
          </a:stretch>
        </p:blipFill>
        <p:spPr>
          <a:xfrm>
            <a:off x="1681727" y="493828"/>
            <a:ext cx="7899816" cy="4527030"/>
          </a:xfrm>
          <a:prstGeom prst="rect">
            <a:avLst/>
          </a:prstGeom>
        </p:spPr>
      </p:pic>
      <p:sp>
        <p:nvSpPr>
          <p:cNvPr id="41985" name="Rectangle 1"/>
          <p:cNvSpPr>
            <a:spLocks noChangeArrowheads="1"/>
          </p:cNvSpPr>
          <p:nvPr/>
        </p:nvSpPr>
        <p:spPr bwMode="auto">
          <a:xfrm>
            <a:off x="3530183" y="5378160"/>
            <a:ext cx="4552767"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Fig. 10 </a:t>
            </a:r>
            <a:r>
              <a:rPr kumimoji="0" lang="en-US" sz="2000" b="1"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Mysuru</a:t>
            </a:r>
            <a:r>
              <a:rPr kumimoji="0" lang="en-US" sz="20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Junction</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357" y="3513944"/>
            <a:ext cx="8986603" cy="833203"/>
          </a:xfrm>
        </p:spPr>
        <p:txBody>
          <a:bodyPr>
            <a:normAutofit fontScale="90000"/>
          </a:bodyPr>
          <a:lstStyle/>
          <a:p>
            <a:r>
              <a:rPr lang="en-US" sz="2200" b="1" dirty="0">
                <a:solidFill>
                  <a:schemeClr val="tx1"/>
                </a:solidFill>
                <a:latin typeface="Times New Roman" pitchFamily="18" charset="0"/>
                <a:cs typeface="Times New Roman" pitchFamily="18" charset="0"/>
              </a:rPr>
              <a:t>Fig. 3 </a:t>
            </a:r>
            <a:r>
              <a:rPr lang="en-US" sz="2200" b="1" dirty="0" err="1">
                <a:solidFill>
                  <a:schemeClr val="tx1"/>
                </a:solidFill>
                <a:latin typeface="Times New Roman" pitchFamily="18" charset="0"/>
                <a:cs typeface="Times New Roman" pitchFamily="18" charset="0"/>
              </a:rPr>
              <a:t>Visvesvaraya</a:t>
            </a:r>
            <a:r>
              <a:rPr lang="en-US" sz="2200" b="1" dirty="0">
                <a:solidFill>
                  <a:schemeClr val="tx1"/>
                </a:solidFill>
                <a:latin typeface="Times New Roman" pitchFamily="18" charset="0"/>
                <a:cs typeface="Times New Roman" pitchFamily="18" charset="0"/>
              </a:rPr>
              <a:t> Industrial &amp; Technological Museum,</a:t>
            </a:r>
            <a:br>
              <a:rPr lang="en-US" sz="2200" b="1" dirty="0">
                <a:solidFill>
                  <a:schemeClr val="tx1"/>
                </a:solidFill>
                <a:latin typeface="Times New Roman" pitchFamily="18" charset="0"/>
                <a:cs typeface="Times New Roman" pitchFamily="18" charset="0"/>
              </a:rPr>
            </a:br>
            <a:r>
              <a:rPr lang="en-US" sz="2200" b="1" dirty="0">
                <a:solidFill>
                  <a:schemeClr val="tx1"/>
                </a:solidFill>
                <a:latin typeface="Times New Roman" pitchFamily="18" charset="0"/>
                <a:cs typeface="Times New Roman" pitchFamily="18" charset="0"/>
              </a:rPr>
              <a:t>                            Bangalore</a:t>
            </a:r>
            <a:br>
              <a:rPr lang="en-US" dirty="0"/>
            </a:br>
            <a:endParaRPr lang="en-US" dirty="0"/>
          </a:p>
        </p:txBody>
      </p:sp>
      <p:sp>
        <p:nvSpPr>
          <p:cNvPr id="4" name="Footer Placeholder 3"/>
          <p:cNvSpPr>
            <a:spLocks noGrp="1"/>
          </p:cNvSpPr>
          <p:nvPr>
            <p:ph type="ftr" sz="quarter" idx="11"/>
          </p:nvPr>
        </p:nvSpPr>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62</a:t>
            </a:fld>
            <a:endParaRPr lang="en-US" dirty="0"/>
          </a:p>
        </p:txBody>
      </p:sp>
      <p:pic>
        <p:nvPicPr>
          <p:cNvPr id="6" name="Content Placeholder 5" descr="WhatsApp Image 2023-11-22 at 01.28.27 (1).jpeg"/>
          <p:cNvPicPr>
            <a:picLocks noGrp="1"/>
          </p:cNvPicPr>
          <p:nvPr>
            <p:ph idx="1"/>
          </p:nvPr>
        </p:nvPicPr>
        <p:blipFill>
          <a:blip r:embed="rId2" cstate="print">
            <a:lum contrast="30000"/>
          </a:blip>
          <a:stretch>
            <a:fillRect/>
          </a:stretch>
        </p:blipFill>
        <p:spPr>
          <a:xfrm>
            <a:off x="344774" y="0"/>
            <a:ext cx="6175948" cy="3309547"/>
          </a:xfrm>
          <a:prstGeom prst="rect">
            <a:avLst/>
          </a:prstGeom>
          <a:ln>
            <a:noFill/>
          </a:ln>
          <a:effectLst>
            <a:outerShdw blurRad="292100" dist="139700" dir="2700000" algn="tl" rotWithShape="0">
              <a:srgbClr val="333333">
                <a:alpha val="65000"/>
              </a:srgbClr>
            </a:outerShdw>
          </a:effectLst>
        </p:spPr>
      </p:pic>
      <p:sp>
        <p:nvSpPr>
          <p:cNvPr id="44033" name="Rectangle 1"/>
          <p:cNvSpPr>
            <a:spLocks noChangeArrowheads="1"/>
          </p:cNvSpPr>
          <p:nvPr/>
        </p:nvSpPr>
        <p:spPr bwMode="auto">
          <a:xfrm>
            <a:off x="6385810" y="4452078"/>
            <a:ext cx="5409494"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Fig. 6 Advanced Centre for Plant Biotechnology</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pic>
        <p:nvPicPr>
          <p:cNvPr id="10" name="Picture 9" descr="WhatsApp Image 2023-11-22 at 01.28.25 (1).jpeg"/>
          <p:cNvPicPr/>
          <p:nvPr/>
        </p:nvPicPr>
        <p:blipFill>
          <a:blip r:embed="rId3" cstate="print">
            <a:lum contrast="40000"/>
          </a:blip>
          <a:stretch>
            <a:fillRect/>
          </a:stretch>
        </p:blipFill>
        <p:spPr>
          <a:xfrm>
            <a:off x="0" y="3957403"/>
            <a:ext cx="6340840" cy="2900597"/>
          </a:xfrm>
          <a:prstGeom prst="rect">
            <a:avLst/>
          </a:prstGeom>
          <a:ln>
            <a:noFill/>
          </a:ln>
          <a:effectLst>
            <a:outerShdw blurRad="292100" dist="139700" dir="2700000" algn="tl" rotWithShape="0">
              <a:srgbClr val="333333">
                <a:alpha val="65000"/>
              </a:srgbClr>
            </a:outerShdw>
          </a:effectLst>
        </p:spPr>
      </p:pic>
      <p:sp>
        <p:nvSpPr>
          <p:cNvPr id="44035" name="Rectangle 3"/>
          <p:cNvSpPr>
            <a:spLocks noChangeArrowheads="1"/>
          </p:cNvSpPr>
          <p:nvPr/>
        </p:nvSpPr>
        <p:spPr bwMode="auto">
          <a:xfrm>
            <a:off x="4781862" y="5396459"/>
            <a:ext cx="6805535"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effectLst/>
                <a:latin typeface="Times New Roman" pitchFamily="18" charset="0"/>
                <a:ea typeface="Calibri" pitchFamily="34" charset="0"/>
                <a:cs typeface="Times New Roman" pitchFamily="18" charset="0"/>
              </a:rPr>
              <a:t>Fig. 9 </a:t>
            </a:r>
            <a:r>
              <a:rPr kumimoji="0" lang="en-US" sz="2000" b="1" i="0" u="none" strike="noStrike" cap="none" normalizeH="0" baseline="0" dirty="0" err="1">
                <a:ln>
                  <a:noFill/>
                </a:ln>
                <a:effectLst/>
                <a:latin typeface="Times New Roman" pitchFamily="18" charset="0"/>
                <a:ea typeface="Calibri" pitchFamily="34" charset="0"/>
                <a:cs typeface="Times New Roman" pitchFamily="18" charset="0"/>
              </a:rPr>
              <a:t>Mysuru</a:t>
            </a:r>
            <a:r>
              <a:rPr kumimoji="0" lang="en-US" sz="2000" b="1" i="0" u="none" strike="noStrike" cap="none" normalizeH="0" baseline="0" dirty="0">
                <a:ln>
                  <a:noFill/>
                </a:ln>
                <a:effectLst/>
                <a:latin typeface="Times New Roman" pitchFamily="18" charset="0"/>
                <a:ea typeface="Calibri" pitchFamily="34" charset="0"/>
                <a:cs typeface="Times New Roman" pitchFamily="18" charset="0"/>
              </a:rPr>
              <a:t> Zoo</a:t>
            </a:r>
            <a:endParaRPr kumimoji="0" lang="en-US" sz="2000" b="0" i="0" u="none" strike="noStrike" cap="none" normalizeH="0" baseline="0" dirty="0">
              <a:ln>
                <a:noFill/>
              </a:ln>
              <a:effectLst/>
              <a:latin typeface="Arial" pitchFamily="34" charset="0"/>
              <a:cs typeface="Arial" pitchFamily="34" charset="0"/>
            </a:endParaRPr>
          </a:p>
        </p:txBody>
      </p:sp>
      <p:pic>
        <p:nvPicPr>
          <p:cNvPr id="7" name="Picture 6">
            <a:extLst>
              <a:ext uri="{FF2B5EF4-FFF2-40B4-BE49-F238E27FC236}">
                <a16:creationId xmlns:a16="http://schemas.microsoft.com/office/drawing/2014/main" id="{9077682B-71C6-48BD-7988-D20A83CDFDB5}"/>
              </a:ext>
            </a:extLst>
          </p:cNvPr>
          <p:cNvPicPr>
            <a:picLocks noChangeAspect="1"/>
          </p:cNvPicPr>
          <p:nvPr/>
        </p:nvPicPr>
        <p:blipFill>
          <a:blip r:embed="rId4"/>
          <a:stretch>
            <a:fillRect/>
          </a:stretch>
        </p:blipFill>
        <p:spPr>
          <a:xfrm>
            <a:off x="7611768" y="358150"/>
            <a:ext cx="2222345" cy="395740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0938" y="6189689"/>
            <a:ext cx="9811062" cy="428468"/>
          </a:xfrm>
        </p:spPr>
        <p:txBody>
          <a:bodyPr>
            <a:normAutofit fontScale="90000"/>
          </a:bodyPr>
          <a:lstStyle/>
          <a:p>
            <a:r>
              <a:rPr lang="en-US" sz="2700" b="1" dirty="0">
                <a:solidFill>
                  <a:schemeClr val="tx1"/>
                </a:solidFill>
                <a:latin typeface="Times New Roman" pitchFamily="18" charset="0"/>
                <a:cs typeface="Times New Roman" pitchFamily="18" charset="0"/>
              </a:rPr>
              <a:t>Fig. 4 University of Agricultural Sciences, Bangalore</a:t>
            </a:r>
            <a:br>
              <a:rPr lang="en-US" dirty="0"/>
            </a:br>
            <a:endParaRPr lang="en-US" dirty="0"/>
          </a:p>
        </p:txBody>
      </p:sp>
      <p:sp>
        <p:nvSpPr>
          <p:cNvPr id="4" name="Footer Placeholder 3"/>
          <p:cNvSpPr>
            <a:spLocks noGrp="1"/>
          </p:cNvSpPr>
          <p:nvPr>
            <p:ph type="ftr" sz="quarter" idx="11"/>
          </p:nvPr>
        </p:nvSpPr>
        <p:spPr>
          <a:xfrm>
            <a:off x="402361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63</a:t>
            </a:fld>
            <a:endParaRPr lang="en-US" dirty="0"/>
          </a:p>
        </p:txBody>
      </p:sp>
      <p:pic>
        <p:nvPicPr>
          <p:cNvPr id="6" name="Content Placeholder 5" descr="WhatsApp Image 2023-11-22 at 01.28.27.jpeg"/>
          <p:cNvPicPr>
            <a:picLocks noGrp="1"/>
          </p:cNvPicPr>
          <p:nvPr>
            <p:ph idx="1"/>
          </p:nvPr>
        </p:nvPicPr>
        <p:blipFill>
          <a:blip r:embed="rId2" cstate="print">
            <a:lum contrast="30000"/>
          </a:blip>
          <a:stretch>
            <a:fillRect/>
          </a:stretch>
        </p:blipFill>
        <p:spPr>
          <a:xfrm>
            <a:off x="0" y="-1"/>
            <a:ext cx="12192000" cy="605602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tx2">
                    <a:lumMod val="75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sym typeface="Times New Roman"/>
              </a:rPr>
              <a:t>EXPERIENCED GAINED / OUTCOME</a:t>
            </a:r>
          </a:p>
        </p:txBody>
      </p:sp>
      <p:sp>
        <p:nvSpPr>
          <p:cNvPr id="3" name="Content Placeholder 2"/>
          <p:cNvSpPr>
            <a:spLocks noGrp="1"/>
          </p:cNvSpPr>
          <p:nvPr>
            <p:ph idx="1"/>
          </p:nvPr>
        </p:nvSpPr>
        <p:spPr>
          <a:xfrm>
            <a:off x="344774" y="1543987"/>
            <a:ext cx="11847226" cy="4946753"/>
          </a:xfrm>
        </p:spPr>
        <p:txBody>
          <a:bodyPr>
            <a:normAutofit/>
          </a:bodyPr>
          <a:lstStyle/>
          <a:p>
            <a:pPr lvl="0" algn="just">
              <a:buFont typeface="Wingdings" pitchFamily="2" charset="2"/>
              <a:buChar char="Ø"/>
            </a:pPr>
            <a:r>
              <a:rPr lang="en-US" sz="2400" dirty="0">
                <a:solidFill>
                  <a:schemeClr val="tx1"/>
                </a:solidFill>
                <a:latin typeface="Times New Roman" pitchFamily="18" charset="0"/>
                <a:cs typeface="Times New Roman" pitchFamily="18" charset="0"/>
              </a:rPr>
              <a:t>It was an amazing experience for me to visit such fine and well established institute. They gives us a lot of information about various ongoing project related to our Agricultural Biotechnology course.</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It also helps in application with biotechnology at its core the institute has invested in R&amp;D and in extensive infrastructure to ensure the best possible products that match world standard. </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They organize the webinar for farmers and give them information about modern farming and discussed their doubt. Also, the institutes continuously organize training programmed for students and farmers under the guidelines and different schemes.</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Understood about currently working areas and laboratories of the institute. </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Learnt about working mechanism of the institute via organization chart.  </a:t>
            </a:r>
          </a:p>
          <a:p>
            <a:pPr lvl="0" algn="just">
              <a:buFont typeface="Wingdings" pitchFamily="2" charset="2"/>
              <a:buChar char="Ø"/>
            </a:pPr>
            <a:r>
              <a:rPr lang="en-US" sz="2400" dirty="0">
                <a:solidFill>
                  <a:schemeClr val="tx1"/>
                </a:solidFill>
                <a:latin typeface="Times New Roman" pitchFamily="18" charset="0"/>
                <a:cs typeface="Times New Roman" pitchFamily="18" charset="0"/>
              </a:rPr>
              <a:t>Understood about objectives and vision of the institute.</a:t>
            </a:r>
          </a:p>
          <a:p>
            <a:pPr>
              <a:buNone/>
            </a:pPr>
            <a:endParaRPr lang="en-US" dirty="0"/>
          </a:p>
        </p:txBody>
      </p:sp>
      <p:sp>
        <p:nvSpPr>
          <p:cNvPr id="4" name="Footer Placeholder 3"/>
          <p:cNvSpPr>
            <a:spLocks noGrp="1"/>
          </p:cNvSpPr>
          <p:nvPr>
            <p:ph type="ftr" sz="quarter" idx="11"/>
          </p:nvPr>
        </p:nvSpPr>
        <p:spPr>
          <a:xfrm>
            <a:off x="4038600" y="6492875"/>
            <a:ext cx="4114800" cy="365125"/>
          </a:xfrm>
        </p:spPr>
        <p:txBody>
          <a:bodyPr/>
          <a:lstStyle/>
          <a:p>
            <a:r>
              <a:rPr lang="en-US" dirty="0"/>
              <a:t>EDUCATIONAL TOUR</a:t>
            </a:r>
          </a:p>
        </p:txBody>
      </p:sp>
      <p:sp>
        <p:nvSpPr>
          <p:cNvPr id="5" name="Slide Number Placeholder 4"/>
          <p:cNvSpPr>
            <a:spLocks noGrp="1"/>
          </p:cNvSpPr>
          <p:nvPr>
            <p:ph type="sldNum" sz="quarter" idx="12"/>
          </p:nvPr>
        </p:nvSpPr>
        <p:spPr/>
        <p:txBody>
          <a:bodyPr/>
          <a:lstStyle/>
          <a:p>
            <a:fld id="{294A09A9-5501-47C1-A89A-A340965A2BE2}" type="slidenum">
              <a:rPr lang="en-US" smtClean="0"/>
              <a:pPr/>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aogkvkbanner.jpg"/>
          <p:cNvPicPr>
            <a:picLocks noGrp="1" noChangeAspect="1"/>
          </p:cNvPicPr>
          <p:nvPr>
            <p:ph type="pic" sz="quarter" idx="10"/>
          </p:nvPr>
        </p:nvPicPr>
        <p:blipFill>
          <a:blip r:embed="rId2">
            <a:lum contrast="20000"/>
          </a:blip>
          <a:srcRect l="26058" r="26058"/>
          <a:stretch>
            <a:fillRect/>
          </a:stretch>
        </p:blipFill>
        <p:spPr>
          <a:xfrm>
            <a:off x="0" y="1"/>
            <a:ext cx="12192000" cy="6281928"/>
          </a:xfrm>
          <a:prstGeom prst="rect">
            <a:avLst/>
          </a:prstGeom>
          <a:ln>
            <a:noFill/>
          </a:ln>
          <a:effectLst>
            <a:outerShdw blurRad="292100" dist="139700" dir="2700000" algn="tl" rotWithShape="0">
              <a:srgbClr val="333333">
                <a:alpha val="65000"/>
              </a:srgbClr>
            </a:outerShdw>
          </a:effectLst>
        </p:spPr>
      </p:pic>
      <p:sp>
        <p:nvSpPr>
          <p:cNvPr id="26" name="Title 25">
            <a:extLst>
              <a:ext uri="{FF2B5EF4-FFF2-40B4-BE49-F238E27FC236}">
                <a16:creationId xmlns:a16="http://schemas.microsoft.com/office/drawing/2014/main" id="{B4A6BAED-EBE6-4796-91D1-762EB5936B76}"/>
              </a:ext>
            </a:extLst>
          </p:cNvPr>
          <p:cNvSpPr>
            <a:spLocks noGrp="1"/>
          </p:cNvSpPr>
          <p:nvPr>
            <p:ph type="ctrTitle"/>
          </p:nvPr>
        </p:nvSpPr>
        <p:spPr>
          <a:xfrm>
            <a:off x="629587" y="2143593"/>
            <a:ext cx="4691921" cy="2263513"/>
          </a:xfrm>
        </p:spPr>
        <p:txBody>
          <a:bodyPr>
            <a:noAutofit/>
          </a:bodyPr>
          <a:lstStyle/>
          <a:p>
            <a:r>
              <a:rPr lang="en-US" sz="7200" b="1" dirty="0">
                <a:solidFill>
                  <a:schemeClr val="accent3">
                    <a:lumMod val="50000"/>
                  </a:schemeClr>
                </a:solidFill>
                <a:latin typeface="Algerian" pitchFamily="82" charset="0"/>
                <a:cs typeface="Times New Roman" pitchFamily="18" charset="0"/>
              </a:rPr>
              <a:t>THANK YOU…</a:t>
            </a:r>
          </a:p>
        </p:txBody>
      </p:sp>
      <p:sp>
        <p:nvSpPr>
          <p:cNvPr id="6" name="Footer Placeholder 5">
            <a:extLst>
              <a:ext uri="{FF2B5EF4-FFF2-40B4-BE49-F238E27FC236}">
                <a16:creationId xmlns:a16="http://schemas.microsoft.com/office/drawing/2014/main" id="{3C697C3A-E176-4B80-8FFB-59AEDA8FF60A}"/>
              </a:ext>
            </a:extLst>
          </p:cNvPr>
          <p:cNvSpPr>
            <a:spLocks noGrp="1"/>
          </p:cNvSpPr>
          <p:nvPr>
            <p:ph type="ftr" sz="quarter" idx="12"/>
          </p:nvPr>
        </p:nvSpPr>
        <p:spPr>
          <a:xfrm>
            <a:off x="4359640" y="6492875"/>
            <a:ext cx="4114800" cy="365125"/>
          </a:xfrm>
        </p:spPr>
        <p:txBody>
          <a:bodyPr/>
          <a:lstStyle/>
          <a:p>
            <a:r>
              <a:rPr lang="en-US" dirty="0"/>
              <a:t>EDUCATIONAL TOUR</a:t>
            </a:r>
          </a:p>
        </p:txBody>
      </p:sp>
      <p:sp>
        <p:nvSpPr>
          <p:cNvPr id="7" name="Slide Number Placeholder 6">
            <a:extLst>
              <a:ext uri="{FF2B5EF4-FFF2-40B4-BE49-F238E27FC236}">
                <a16:creationId xmlns:a16="http://schemas.microsoft.com/office/drawing/2014/main" id="{E02A013C-58D4-443C-8EA6-4B648A14ED4C}"/>
              </a:ext>
            </a:extLst>
          </p:cNvPr>
          <p:cNvSpPr>
            <a:spLocks noGrp="1"/>
          </p:cNvSpPr>
          <p:nvPr>
            <p:ph type="sldNum" sz="quarter" idx="13"/>
          </p:nvPr>
        </p:nvSpPr>
        <p:spPr>
          <a:xfrm>
            <a:off x="8610600" y="6356350"/>
            <a:ext cx="2743200" cy="365125"/>
          </a:xfrm>
        </p:spPr>
        <p:txBody>
          <a:bodyPr/>
          <a:lstStyle/>
          <a:p>
            <a:fld id="{294A09A9-5501-47C1-A89A-A340965A2BE2}" type="slidenum">
              <a:rPr lang="en-US" smtClean="0"/>
              <a:pPr/>
              <a:t>65</a:t>
            </a:fld>
            <a:endParaRPr lang="en-US" dirty="0"/>
          </a:p>
        </p:txBody>
      </p:sp>
      <p:sp>
        <p:nvSpPr>
          <p:cNvPr id="8" name="Subtitle 7"/>
          <p:cNvSpPr>
            <a:spLocks noGrp="1"/>
          </p:cNvSpPr>
          <p:nvPr>
            <p:ph type="subTitle" idx="1"/>
          </p:nvPr>
        </p:nvSpPr>
        <p:spPr>
          <a:xfrm>
            <a:off x="682052" y="4711018"/>
            <a:ext cx="4159771" cy="640472"/>
          </a:xfrm>
        </p:spPr>
        <p:txBody>
          <a:bodyPr>
            <a:normAutofit/>
          </a:bodyPr>
          <a:lstStyle/>
          <a:p>
            <a:r>
              <a:rPr lang="en-US" sz="1600" dirty="0">
                <a:solidFill>
                  <a:schemeClr val="tx2"/>
                </a:solidFill>
                <a:effectLst>
                  <a:outerShdw blurRad="38100" dist="38100" dir="2700000" algn="tl">
                    <a:srgbClr val="000000">
                      <a:alpha val="43137"/>
                    </a:srgbClr>
                  </a:outerShdw>
                </a:effectLst>
                <a:latin typeface="Times New Roman" pitchFamily="18" charset="0"/>
                <a:cs typeface="Times New Roman" pitchFamily="18" charset="0"/>
              </a:rPr>
              <a:t>EDUCATIONAL TOUR</a:t>
            </a:r>
          </a:p>
        </p:txBody>
      </p:sp>
      <p:pic>
        <p:nvPicPr>
          <p:cNvPr id="12" name="Picture 11" descr="University_of_Agricultural_Sciences,_Bangalore_logo.png"/>
          <p:cNvPicPr>
            <a:picLocks noChangeAspect="1"/>
          </p:cNvPicPr>
          <p:nvPr/>
        </p:nvPicPr>
        <p:blipFill>
          <a:blip r:embed="rId3">
            <a:lum contrast="40000"/>
          </a:blip>
          <a:stretch>
            <a:fillRect/>
          </a:stretch>
        </p:blipFill>
        <p:spPr>
          <a:xfrm>
            <a:off x="8589364" y="442982"/>
            <a:ext cx="2966029" cy="29660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3683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50838"/>
            <a:ext cx="8229600" cy="792162"/>
          </a:xfrm>
        </p:spPr>
        <p:txBody>
          <a:bodyPr>
            <a:noAutofit/>
          </a:bodyPr>
          <a:lstStyle/>
          <a:p>
            <a:pPr algn="ctr"/>
            <a:r>
              <a:rPr lang="en-US" sz="2400" b="1" dirty="0">
                <a:solidFill>
                  <a:srgbClr val="FF0000"/>
                </a:solidFill>
                <a:latin typeface="Times New Roman" pitchFamily="18" charset="0"/>
                <a:ea typeface="Bookman Old Style"/>
                <a:cs typeface="Times New Roman" pitchFamily="18" charset="0"/>
              </a:rPr>
              <a:t>4. PLACE OF RESEARCH WORK</a:t>
            </a:r>
            <a:endParaRPr lang="en-US" sz="2400" dirty="0">
              <a:solidFill>
                <a:srgbClr val="FF0000"/>
              </a:solidFill>
            </a:endParaRPr>
          </a:p>
        </p:txBody>
      </p:sp>
      <p:sp>
        <p:nvSpPr>
          <p:cNvPr id="6" name="Content Placeholder 5"/>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Content Placeholder 2"/>
          <p:cNvSpPr txBox="1">
            <a:spLocks/>
          </p:cNvSpPr>
          <p:nvPr/>
        </p:nvSpPr>
        <p:spPr>
          <a:xfrm>
            <a:off x="1828800" y="6036364"/>
            <a:ext cx="8534400" cy="821637"/>
          </a:xfrm>
          <a:prstGeom prst="rect">
            <a:avLst/>
          </a:prstGeom>
        </p:spPr>
        <p:txBody>
          <a:bodyPr vert="horz" lIns="91440" tIns="45720" rIns="91440" bIns="45720" rtlCol="0">
            <a:normAutofit lnSpcReduction="10000"/>
          </a:bodyPr>
          <a:lstStyle/>
          <a:p>
            <a:pPr algn="ctr">
              <a:spcBef>
                <a:spcPct val="20000"/>
              </a:spcBef>
              <a:defRPr/>
            </a:pPr>
            <a:r>
              <a:rPr lang="en-US" sz="2400" b="1" dirty="0">
                <a:solidFill>
                  <a:schemeClr val="tx2">
                    <a:lumMod val="75000"/>
                  </a:schemeClr>
                </a:solidFill>
                <a:latin typeface="Times New Roman" pitchFamily="18" charset="0"/>
                <a:cs typeface="Times New Roman" pitchFamily="18" charset="0"/>
              </a:rPr>
              <a:t>Department of Plant Biotechnology at College of Agricultural Biotechnology, Loni</a:t>
            </a:r>
          </a:p>
          <a:p>
            <a:pPr>
              <a:spcBef>
                <a:spcPct val="20000"/>
              </a:spcBef>
              <a:defRPr/>
            </a:pPr>
            <a:endParaRPr lang="en-US" sz="3200" dirty="0"/>
          </a:p>
        </p:txBody>
      </p:sp>
      <p:pic>
        <p:nvPicPr>
          <p:cNvPr id="4" name="Picture 3">
            <a:extLst>
              <a:ext uri="{FF2B5EF4-FFF2-40B4-BE49-F238E27FC236}">
                <a16:creationId xmlns:a16="http://schemas.microsoft.com/office/drawing/2014/main" id="{6A93111D-AA3A-4FA4-9128-01A7CEA63DD1}"/>
              </a:ext>
            </a:extLst>
          </p:cNvPr>
          <p:cNvPicPr>
            <a:picLocks noChangeAspect="1"/>
          </p:cNvPicPr>
          <p:nvPr/>
        </p:nvPicPr>
        <p:blipFill>
          <a:blip r:embed="rId2">
            <a:lum bright="20000" contrast="20000"/>
            <a:extLst>
              <a:ext uri="{28A0092B-C50C-407E-A947-70E740481C1C}">
                <a14:useLocalDpi xmlns:a14="http://schemas.microsoft.com/office/drawing/2010/main" val="0"/>
              </a:ext>
            </a:extLst>
          </a:blip>
          <a:stretch>
            <a:fillRect/>
          </a:stretch>
        </p:blipFill>
        <p:spPr>
          <a:xfrm>
            <a:off x="2514600" y="1159296"/>
            <a:ext cx="7391400" cy="4784304"/>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56734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057400" y="228600"/>
            <a:ext cx="8077200" cy="762000"/>
          </a:xfrm>
        </p:spPr>
        <p:txBody>
          <a:bodyPr>
            <a:noAutofit/>
          </a:bodyPr>
          <a:lstStyle/>
          <a:p>
            <a:br>
              <a:rPr lang="en-US" sz="2600" b="1" dirty="0">
                <a:latin typeface="Times New Roman" panose="02020603050405020304" pitchFamily="18" charset="0"/>
                <a:cs typeface="Times New Roman" panose="02020603050405020304" pitchFamily="18" charset="0"/>
              </a:rPr>
            </a:br>
            <a:r>
              <a:rPr lang="en-US" sz="2600" b="1" dirty="0">
                <a:solidFill>
                  <a:srgbClr val="FF0000"/>
                </a:solidFill>
                <a:latin typeface="Times New Roman" panose="02020603050405020304" pitchFamily="18" charset="0"/>
                <a:cs typeface="Times New Roman" panose="02020603050405020304" pitchFamily="18" charset="0"/>
              </a:rPr>
              <a:t>5. MATERIALS AND METHOD</a:t>
            </a:r>
            <a:br>
              <a:rPr lang="en-US" sz="2800" b="1" dirty="0">
                <a:latin typeface="Times New Roman" panose="02020603050405020304" pitchFamily="18" charset="0"/>
                <a:cs typeface="Times New Roman" panose="02020603050405020304" pitchFamily="18" charset="0"/>
              </a:rPr>
            </a:br>
            <a:endParaRPr lang="en-US" sz="2800" dirty="0"/>
          </a:p>
        </p:txBody>
      </p:sp>
      <p:sp>
        <p:nvSpPr>
          <p:cNvPr id="3" name="Content Placeholder 2"/>
          <p:cNvSpPr>
            <a:spLocks noGrp="1"/>
          </p:cNvSpPr>
          <p:nvPr>
            <p:ph idx="1"/>
          </p:nvPr>
        </p:nvSpPr>
        <p:spPr>
          <a:xfrm>
            <a:off x="1981200" y="1143000"/>
            <a:ext cx="8382000" cy="5330952"/>
          </a:xfrm>
        </p:spPr>
        <p:txBody>
          <a:bodyPr>
            <a:normAutofit lnSpcReduction="10000"/>
          </a:bodyPr>
          <a:lstStyle/>
          <a:p>
            <a:pPr marL="571500" indent="-571500">
              <a:spcBef>
                <a:spcPct val="20000"/>
              </a:spcBef>
              <a:buFont typeface="+mj-lt"/>
              <a:buAutoNum type="romanUcPeriod"/>
            </a:pPr>
            <a:r>
              <a:rPr lang="en-US" sz="2800" b="1" dirty="0">
                <a:solidFill>
                  <a:srgbClr val="B8089F"/>
                </a:solidFill>
                <a:latin typeface="Times New Roman" pitchFamily="18" charset="0"/>
                <a:cs typeface="Times New Roman" pitchFamily="18" charset="0"/>
              </a:rPr>
              <a:t>Plant Material </a:t>
            </a:r>
          </a:p>
          <a:p>
            <a:pPr marL="571500" indent="-571500">
              <a:spcBef>
                <a:spcPct val="20000"/>
              </a:spcBef>
              <a:buNone/>
            </a:pPr>
            <a:r>
              <a:rPr lang="en-US" sz="3000" b="1" dirty="0">
                <a:solidFill>
                  <a:schemeClr val="tx2">
                    <a:lumMod val="75000"/>
                  </a:schemeClr>
                </a:solidFill>
                <a:latin typeface="Times New Roman" pitchFamily="18" charset="0"/>
                <a:cs typeface="Times New Roman" pitchFamily="18" charset="0"/>
              </a:rPr>
              <a:t>    </a:t>
            </a:r>
            <a:r>
              <a:rPr lang="en-US" sz="2800" b="1" dirty="0">
                <a:solidFill>
                  <a:schemeClr val="tx2">
                    <a:lumMod val="75000"/>
                  </a:schemeClr>
                </a:solidFill>
                <a:latin typeface="Times New Roman" pitchFamily="18" charset="0"/>
                <a:cs typeface="Times New Roman" pitchFamily="18" charset="0"/>
              </a:rPr>
              <a:t> </a:t>
            </a:r>
            <a:r>
              <a:rPr lang="en-US" sz="2400" b="1" dirty="0">
                <a:solidFill>
                  <a:schemeClr val="tx2">
                    <a:lumMod val="75000"/>
                  </a:schemeClr>
                </a:solidFill>
                <a:latin typeface="Times New Roman" pitchFamily="18" charset="0"/>
                <a:cs typeface="Times New Roman" pitchFamily="18" charset="0"/>
              </a:rPr>
              <a:t>a) Soybean seeds of different genotypes. </a:t>
            </a:r>
          </a:p>
          <a:p>
            <a:pPr marL="571500" indent="-571500">
              <a:spcBef>
                <a:spcPct val="20000"/>
              </a:spcBef>
              <a:buNone/>
            </a:pPr>
            <a:endParaRPr lang="en-US" sz="2400" b="1" dirty="0">
              <a:solidFill>
                <a:srgbClr val="7030A0"/>
              </a:solidFill>
              <a:latin typeface="Times New Roman" pitchFamily="18" charset="0"/>
              <a:cs typeface="Times New Roman" pitchFamily="18" charset="0"/>
            </a:endParaRPr>
          </a:p>
          <a:p>
            <a:pPr marL="571500" indent="-571500">
              <a:spcBef>
                <a:spcPct val="20000"/>
              </a:spcBef>
              <a:buAutoNum type="romanUcPeriod" startAt="2"/>
            </a:pPr>
            <a:r>
              <a:rPr lang="en-US" sz="2800" b="1" dirty="0">
                <a:solidFill>
                  <a:srgbClr val="B8089F"/>
                </a:solidFill>
                <a:latin typeface="Times New Roman" pitchFamily="18" charset="0"/>
                <a:cs typeface="Times New Roman" pitchFamily="18" charset="0"/>
              </a:rPr>
              <a:t>Methodology</a:t>
            </a:r>
            <a:endParaRPr lang="en-US" sz="2800" dirty="0">
              <a:solidFill>
                <a:srgbClr val="B8089F"/>
              </a:solidFill>
              <a:latin typeface="Times New Roman" pitchFamily="18" charset="0"/>
              <a:cs typeface="Times New Roman" pitchFamily="18" charset="0"/>
            </a:endParaRPr>
          </a:p>
          <a:p>
            <a:pPr marL="971550" lvl="1" indent="-571500">
              <a:lnSpc>
                <a:spcPct val="150000"/>
              </a:lnSpc>
              <a:buFont typeface="+mj-lt"/>
              <a:buAutoNum type="alphaLcParenR"/>
            </a:pPr>
            <a:r>
              <a:rPr lang="en-US" sz="2400" b="1" dirty="0">
                <a:solidFill>
                  <a:schemeClr val="tx2">
                    <a:lumMod val="75000"/>
                  </a:schemeClr>
                </a:solidFill>
                <a:latin typeface="Times New Roman" pitchFamily="18" charset="0"/>
                <a:cs typeface="Times New Roman" pitchFamily="18" charset="0"/>
              </a:rPr>
              <a:t>Germination of Soybean seeds</a:t>
            </a:r>
          </a:p>
          <a:p>
            <a:pPr marL="971550" lvl="1" indent="-571500">
              <a:lnSpc>
                <a:spcPct val="150000"/>
              </a:lnSpc>
              <a:buFont typeface="+mj-lt"/>
              <a:buAutoNum type="alphaLcParenR"/>
            </a:pPr>
            <a:r>
              <a:rPr lang="en-US" sz="2400" b="1" dirty="0">
                <a:solidFill>
                  <a:schemeClr val="tx2">
                    <a:lumMod val="75000"/>
                  </a:schemeClr>
                </a:solidFill>
                <a:latin typeface="Times New Roman" pitchFamily="18" charset="0"/>
                <a:cs typeface="Times New Roman" pitchFamily="18" charset="0"/>
              </a:rPr>
              <a:t>DNA Extraction</a:t>
            </a:r>
          </a:p>
          <a:p>
            <a:pPr marL="971550" lvl="1" indent="-571500">
              <a:lnSpc>
                <a:spcPct val="150000"/>
              </a:lnSpc>
              <a:buFont typeface="+mj-lt"/>
              <a:buAutoNum type="alphaLcParenR"/>
            </a:pPr>
            <a:r>
              <a:rPr lang="en-US" sz="2400" b="1" dirty="0">
                <a:solidFill>
                  <a:schemeClr val="tx2">
                    <a:lumMod val="75000"/>
                  </a:schemeClr>
                </a:solidFill>
                <a:latin typeface="Times New Roman" pitchFamily="18" charset="0"/>
                <a:cs typeface="Times New Roman" pitchFamily="18" charset="0"/>
              </a:rPr>
              <a:t>Agarose Gel Electrophoresis</a:t>
            </a:r>
          </a:p>
          <a:p>
            <a:pPr marL="971550" lvl="1" indent="-571500">
              <a:lnSpc>
                <a:spcPct val="150000"/>
              </a:lnSpc>
              <a:buFont typeface="+mj-lt"/>
              <a:buAutoNum type="alphaLcParenR"/>
            </a:pPr>
            <a:r>
              <a:rPr lang="en-US" sz="2400" b="1" dirty="0">
                <a:solidFill>
                  <a:schemeClr val="tx2">
                    <a:lumMod val="75000"/>
                  </a:schemeClr>
                </a:solidFill>
                <a:latin typeface="Times New Roman" pitchFamily="18" charset="0"/>
                <a:cs typeface="Times New Roman" pitchFamily="18" charset="0"/>
              </a:rPr>
              <a:t>Quantification of DNA</a:t>
            </a:r>
          </a:p>
          <a:p>
            <a:pPr marL="971550" lvl="1" indent="-571500">
              <a:lnSpc>
                <a:spcPct val="150000"/>
              </a:lnSpc>
              <a:buFont typeface="+mj-lt"/>
              <a:buAutoNum type="alphaLcParenR"/>
            </a:pPr>
            <a:r>
              <a:rPr lang="en-US" sz="2400" b="1" dirty="0">
                <a:solidFill>
                  <a:schemeClr val="tx2">
                    <a:lumMod val="75000"/>
                  </a:schemeClr>
                </a:solidFill>
                <a:latin typeface="Times New Roman" pitchFamily="18" charset="0"/>
                <a:cs typeface="Times New Roman" pitchFamily="18" charset="0"/>
              </a:rPr>
              <a:t>Dilution of DNA sample </a:t>
            </a:r>
          </a:p>
          <a:p>
            <a:pPr marL="971550" lvl="1" indent="-571500">
              <a:lnSpc>
                <a:spcPct val="150000"/>
              </a:lnSpc>
              <a:buFont typeface="+mj-lt"/>
              <a:buAutoNum type="alphaLcParenR"/>
            </a:pPr>
            <a:r>
              <a:rPr lang="en-US" sz="2400" b="1" dirty="0">
                <a:solidFill>
                  <a:schemeClr val="tx2">
                    <a:lumMod val="75000"/>
                  </a:schemeClr>
                </a:solidFill>
                <a:latin typeface="Times New Roman" pitchFamily="18" charset="0"/>
                <a:cs typeface="Times New Roman" pitchFamily="18" charset="0"/>
              </a:rPr>
              <a:t>SSR analysis for PCR Amplification</a:t>
            </a:r>
          </a:p>
          <a:p>
            <a:pPr marL="971550" lvl="1" indent="-571500">
              <a:buNone/>
            </a:pPr>
            <a:endParaRPr lang="en-US" sz="2400" dirty="0">
              <a:solidFill>
                <a:srgbClr val="002060"/>
              </a:solidFill>
              <a:latin typeface="Times New Roman" pitchFamily="18" charset="0"/>
              <a:cs typeface="Times New Roman" pitchFamily="18" charset="0"/>
            </a:endParaRPr>
          </a:p>
          <a:p>
            <a:pPr marL="400050" lvl="1" indent="0">
              <a:buNone/>
            </a:pPr>
            <a:endParaRPr lang="en-US" sz="2800" dirty="0">
              <a:solidFill>
                <a:srgbClr val="002060"/>
              </a:solidFill>
              <a:latin typeface="Times New Roman" pitchFamily="18" charset="0"/>
              <a:cs typeface="Times New Roman" pitchFamily="18" charset="0"/>
            </a:endParaRPr>
          </a:p>
          <a:p>
            <a:pPr marL="342900" indent="-342900">
              <a:spcBef>
                <a:spcPct val="20000"/>
              </a:spcBef>
              <a:buNone/>
            </a:pPr>
            <a:endParaRPr lang="en-US" sz="3200" dirty="0">
              <a:solidFill>
                <a:prstClr val="black"/>
              </a:solidFill>
              <a:latin typeface="Calibri"/>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981200" y="112645"/>
            <a:ext cx="8458200" cy="6476999"/>
          </a:xfrm>
        </p:spPr>
        <p:txBody>
          <a:bodyPr>
            <a:normAutofit/>
          </a:bodyPr>
          <a:lstStyle/>
          <a:p>
            <a:pPr marL="571500" indent="-571500" algn="ctr">
              <a:buAutoNum type="romanUcPeriod"/>
            </a:pPr>
            <a:r>
              <a:rPr lang="en-US" sz="3200" b="1" dirty="0">
                <a:solidFill>
                  <a:srgbClr val="FF0000"/>
                </a:solidFill>
                <a:latin typeface="Times New Roman" pitchFamily="18" charset="0"/>
                <a:cs typeface="Times New Roman" pitchFamily="18" charset="0"/>
              </a:rPr>
              <a:t>Plant Material</a:t>
            </a:r>
          </a:p>
          <a:p>
            <a:pPr marL="571500" indent="-571500" algn="ctr">
              <a:buAutoNum type="romanUcPeriod"/>
            </a:pPr>
            <a:endParaRPr lang="en-US" sz="2900" dirty="0">
              <a:solidFill>
                <a:srgbClr val="B8089F"/>
              </a:solidFill>
              <a:latin typeface="Times New Roman" pitchFamily="18" charset="0"/>
              <a:cs typeface="Times New Roman" pitchFamily="18" charset="0"/>
            </a:endParaRPr>
          </a:p>
          <a:p>
            <a:pPr algn="just">
              <a:buNone/>
            </a:pPr>
            <a:r>
              <a:rPr lang="en-US" sz="2200" b="1" dirty="0">
                <a:solidFill>
                  <a:srgbClr val="002060"/>
                </a:solidFill>
                <a:latin typeface="Times New Roman" pitchFamily="18" charset="0"/>
                <a:cs typeface="Times New Roman" pitchFamily="18" charset="0"/>
              </a:rPr>
              <a:t>	A total seven varieties of Soybean (</a:t>
            </a:r>
            <a:r>
              <a:rPr lang="en-US" sz="2200" b="1" i="1" dirty="0">
                <a:solidFill>
                  <a:srgbClr val="002060"/>
                </a:solidFill>
                <a:latin typeface="Times New Roman" pitchFamily="18" charset="0"/>
                <a:cs typeface="Times New Roman" pitchFamily="18" charset="0"/>
              </a:rPr>
              <a:t>Glycine max </a:t>
            </a:r>
            <a:r>
              <a:rPr lang="en-US" sz="2200" b="1" dirty="0">
                <a:solidFill>
                  <a:srgbClr val="002060"/>
                </a:solidFill>
                <a:latin typeface="Times New Roman" pitchFamily="18" charset="0"/>
                <a:cs typeface="Times New Roman" pitchFamily="18" charset="0"/>
              </a:rPr>
              <a:t>L.) was collected from Mahatma Phule Krishi Vidyapeeth (MPKV) research station </a:t>
            </a:r>
            <a:r>
              <a:rPr lang="en-US" sz="2200" b="1" dirty="0" err="1">
                <a:solidFill>
                  <a:srgbClr val="002060"/>
                </a:solidFill>
                <a:latin typeface="Times New Roman" pitchFamily="18" charset="0"/>
                <a:cs typeface="Times New Roman" pitchFamily="18" charset="0"/>
              </a:rPr>
              <a:t>Digras</a:t>
            </a:r>
            <a:r>
              <a:rPr lang="en-US" sz="2200" b="1" dirty="0">
                <a:solidFill>
                  <a:srgbClr val="002060"/>
                </a:solidFill>
                <a:latin typeface="Times New Roman" pitchFamily="18" charset="0"/>
                <a:cs typeface="Times New Roman" pitchFamily="18" charset="0"/>
              </a:rPr>
              <a:t> , </a:t>
            </a:r>
            <a:r>
              <a:rPr lang="en-US" sz="2200" b="1" dirty="0" err="1">
                <a:solidFill>
                  <a:srgbClr val="002060"/>
                </a:solidFill>
                <a:latin typeface="Times New Roman" pitchFamily="18" charset="0"/>
                <a:cs typeface="Times New Roman" pitchFamily="18" charset="0"/>
              </a:rPr>
              <a:t>Sangali</a:t>
            </a:r>
            <a:r>
              <a:rPr lang="en-US" sz="2200" b="1" dirty="0">
                <a:solidFill>
                  <a:srgbClr val="002060"/>
                </a:solidFill>
                <a:latin typeface="Times New Roman" pitchFamily="18" charset="0"/>
                <a:cs typeface="Times New Roman" pitchFamily="18" charset="0"/>
              </a:rPr>
              <a:t>, Maharashtra. The details are given below.</a:t>
            </a:r>
          </a:p>
          <a:p>
            <a:pPr algn="ctr">
              <a:lnSpc>
                <a:spcPct val="150000"/>
              </a:lnSpc>
              <a:buFont typeface="Wingdings" pitchFamily="2" charset="2"/>
              <a:buChar char="§"/>
            </a:pPr>
            <a:r>
              <a:rPr lang="en-US" sz="2400" b="1" dirty="0">
                <a:solidFill>
                  <a:srgbClr val="B8089F"/>
                </a:solidFill>
                <a:latin typeface="Times New Roman" pitchFamily="18" charset="0"/>
                <a:cs typeface="Times New Roman" pitchFamily="18" charset="0"/>
              </a:rPr>
              <a:t>List of Selected Soybean Varieties</a:t>
            </a:r>
          </a:p>
          <a:p>
            <a:pPr>
              <a:buNone/>
            </a:pPr>
            <a:endParaRPr lang="en-US" dirty="0"/>
          </a:p>
        </p:txBody>
      </p:sp>
      <p:sp>
        <p:nvSpPr>
          <p:cNvPr id="4" name="Slide Number Placeholder 3"/>
          <p:cNvSpPr>
            <a:spLocks noGrp="1"/>
          </p:cNvSpPr>
          <p:nvPr>
            <p:ph type="sldNum" sz="quarter" idx="12"/>
          </p:nvPr>
        </p:nvSpPr>
        <p:spPr/>
        <p:txBody>
          <a:bodyPr/>
          <a:lstStyle/>
          <a:p>
            <a:fld id="{D3DD22C0-3ED9-4ED0-B093-F2695047112F}" type="slidenum">
              <a:rPr lang="en-US" smtClean="0"/>
              <a:pPr/>
              <a:t>9</a:t>
            </a:fld>
            <a:endParaRPr lang="en-US" dirty="0"/>
          </a:p>
        </p:txBody>
      </p:sp>
      <p:graphicFrame>
        <p:nvGraphicFramePr>
          <p:cNvPr id="5" name="Table 4"/>
          <p:cNvGraphicFramePr>
            <a:graphicFrameLocks noGrp="1"/>
          </p:cNvGraphicFramePr>
          <p:nvPr/>
        </p:nvGraphicFramePr>
        <p:xfrm>
          <a:off x="4343400" y="3124200"/>
          <a:ext cx="4191000" cy="3512794"/>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595465">
                <a:tc>
                  <a:txBody>
                    <a:bodyPr/>
                    <a:lstStyle/>
                    <a:p>
                      <a:pPr marL="0" marR="17145" algn="ctr">
                        <a:lnSpc>
                          <a:spcPct val="150000"/>
                        </a:lnSpc>
                        <a:spcBef>
                          <a:spcPts val="0"/>
                        </a:spcBef>
                        <a:spcAft>
                          <a:spcPts val="0"/>
                        </a:spcAft>
                      </a:pPr>
                      <a:r>
                        <a:rPr lang="en-US" sz="2400" b="1" dirty="0">
                          <a:solidFill>
                            <a:srgbClr val="002060"/>
                          </a:solidFill>
                          <a:latin typeface="Times New Roman" pitchFamily="18" charset="0"/>
                          <a:cs typeface="Times New Roman" pitchFamily="18" charset="0"/>
                        </a:rPr>
                        <a:t>Sr. No</a:t>
                      </a:r>
                      <a:endParaRPr lang="en-US" sz="2400" b="1" dirty="0">
                        <a:solidFill>
                          <a:srgbClr val="002060"/>
                        </a:solidFill>
                        <a:latin typeface="Times New Roman" pitchFamily="18" charset="0"/>
                        <a:ea typeface="Calibri"/>
                        <a:cs typeface="Times New Roman" pitchFamily="18" charset="0"/>
                      </a:endParaRPr>
                    </a:p>
                  </a:txBody>
                  <a:tcPr marL="68580" marR="68580" marT="0" marB="0"/>
                </a:tc>
                <a:tc>
                  <a:txBody>
                    <a:bodyPr/>
                    <a:lstStyle/>
                    <a:p>
                      <a:pPr marL="0" marR="17145" algn="ctr">
                        <a:lnSpc>
                          <a:spcPct val="150000"/>
                        </a:lnSpc>
                        <a:spcBef>
                          <a:spcPts val="0"/>
                        </a:spcBef>
                        <a:spcAft>
                          <a:spcPts val="0"/>
                        </a:spcAft>
                      </a:pPr>
                      <a:r>
                        <a:rPr lang="en-US" sz="2400" b="1" dirty="0">
                          <a:solidFill>
                            <a:srgbClr val="002060"/>
                          </a:solidFill>
                          <a:latin typeface="Times New Roman" pitchFamily="18" charset="0"/>
                          <a:cs typeface="Times New Roman" pitchFamily="18" charset="0"/>
                        </a:rPr>
                        <a:t>Name of Variety</a:t>
                      </a:r>
                      <a:endParaRPr lang="en-US" sz="2400" b="1" dirty="0">
                        <a:solidFill>
                          <a:srgbClr val="002060"/>
                        </a:solidFill>
                        <a:latin typeface="Times New Roman" pitchFamily="18" charset="0"/>
                        <a:ea typeface="Calibri"/>
                        <a:cs typeface="Times New Roman" pitchFamily="18" charset="0"/>
                      </a:endParaRPr>
                    </a:p>
                  </a:txBody>
                  <a:tcPr marL="68580" marR="68580" marT="0" marB="0"/>
                </a:tc>
                <a:extLst>
                  <a:ext uri="{0D108BD9-81ED-4DB2-BD59-A6C34878D82A}">
                    <a16:rowId xmlns:a16="http://schemas.microsoft.com/office/drawing/2014/main" val="10000"/>
                  </a:ext>
                </a:extLst>
              </a:tr>
              <a:tr h="333794">
                <a:tc>
                  <a:txBody>
                    <a:bodyPr/>
                    <a:lstStyle/>
                    <a:p>
                      <a:pPr marL="0" marR="17145" algn="ctr">
                        <a:lnSpc>
                          <a:spcPct val="150000"/>
                        </a:lnSpc>
                        <a:spcBef>
                          <a:spcPts val="0"/>
                        </a:spcBef>
                        <a:spcAft>
                          <a:spcPts val="0"/>
                        </a:spcAft>
                      </a:pPr>
                      <a:r>
                        <a:rPr lang="en-US" sz="2000" b="1" dirty="0">
                          <a:solidFill>
                            <a:srgbClr val="002060"/>
                          </a:solidFill>
                          <a:latin typeface="Times New Roman" pitchFamily="18" charset="0"/>
                          <a:cs typeface="Times New Roman" pitchFamily="18" charset="0"/>
                        </a:rPr>
                        <a:t>1</a:t>
                      </a:r>
                      <a:endParaRPr lang="en-US" sz="2000" b="1" dirty="0">
                        <a:solidFill>
                          <a:srgbClr val="002060"/>
                        </a:solidFill>
                        <a:latin typeface="Times New Roman" pitchFamily="18" charset="0"/>
                        <a:ea typeface="Calibri"/>
                        <a:cs typeface="Times New Roman" pitchFamily="18" charset="0"/>
                      </a:endParaRPr>
                    </a:p>
                  </a:txBody>
                  <a:tcPr marL="68580" marR="68580" marT="0" marB="0"/>
                </a:tc>
                <a:tc>
                  <a:txBody>
                    <a:bodyPr/>
                    <a:lstStyle/>
                    <a:p>
                      <a:pPr algn="l"/>
                      <a:r>
                        <a:rPr lang="en-US" sz="1800" b="1" dirty="0">
                          <a:solidFill>
                            <a:srgbClr val="002060"/>
                          </a:solidFill>
                          <a:latin typeface="Times New Roman" pitchFamily="18" charset="0"/>
                          <a:cs typeface="Times New Roman" pitchFamily="18" charset="0"/>
                        </a:rPr>
                        <a:t>IVT CODE 27</a:t>
                      </a:r>
                    </a:p>
                  </a:txBody>
                  <a:tcPr/>
                </a:tc>
                <a:extLst>
                  <a:ext uri="{0D108BD9-81ED-4DB2-BD59-A6C34878D82A}">
                    <a16:rowId xmlns:a16="http://schemas.microsoft.com/office/drawing/2014/main" val="10001"/>
                  </a:ext>
                </a:extLst>
              </a:tr>
              <a:tr h="333794">
                <a:tc>
                  <a:txBody>
                    <a:bodyPr/>
                    <a:lstStyle/>
                    <a:p>
                      <a:pPr marL="0" marR="17145" algn="ctr">
                        <a:lnSpc>
                          <a:spcPct val="150000"/>
                        </a:lnSpc>
                        <a:spcBef>
                          <a:spcPts val="0"/>
                        </a:spcBef>
                        <a:spcAft>
                          <a:spcPts val="0"/>
                        </a:spcAft>
                      </a:pPr>
                      <a:r>
                        <a:rPr lang="en-US" sz="2000" b="1" dirty="0">
                          <a:solidFill>
                            <a:srgbClr val="002060"/>
                          </a:solidFill>
                          <a:latin typeface="Times New Roman" pitchFamily="18" charset="0"/>
                          <a:cs typeface="Times New Roman" pitchFamily="18" charset="0"/>
                        </a:rPr>
                        <a:t>2</a:t>
                      </a:r>
                      <a:endParaRPr lang="en-US" sz="2000" b="1" dirty="0">
                        <a:solidFill>
                          <a:srgbClr val="002060"/>
                        </a:solidFill>
                        <a:latin typeface="Times New Roman" pitchFamily="18" charset="0"/>
                        <a:ea typeface="Calibri"/>
                        <a:cs typeface="Times New Roman" pitchFamily="18" charset="0"/>
                      </a:endParaRPr>
                    </a:p>
                  </a:txBody>
                  <a:tcPr marL="68580" marR="68580" marT="0" marB="0"/>
                </a:tc>
                <a:tc>
                  <a:txBody>
                    <a:bodyPr/>
                    <a:lstStyle/>
                    <a:p>
                      <a:pPr algn="l"/>
                      <a:r>
                        <a:rPr lang="en-US" sz="1800" b="1" dirty="0">
                          <a:solidFill>
                            <a:srgbClr val="002060"/>
                          </a:solidFill>
                          <a:latin typeface="Times New Roman" pitchFamily="18" charset="0"/>
                          <a:cs typeface="Times New Roman" pitchFamily="18" charset="0"/>
                        </a:rPr>
                        <a:t>KDS-344</a:t>
                      </a:r>
                    </a:p>
                  </a:txBody>
                  <a:tcPr/>
                </a:tc>
                <a:extLst>
                  <a:ext uri="{0D108BD9-81ED-4DB2-BD59-A6C34878D82A}">
                    <a16:rowId xmlns:a16="http://schemas.microsoft.com/office/drawing/2014/main" val="10002"/>
                  </a:ext>
                </a:extLst>
              </a:tr>
              <a:tr h="333794">
                <a:tc>
                  <a:txBody>
                    <a:bodyPr/>
                    <a:lstStyle/>
                    <a:p>
                      <a:pPr marL="0" marR="17145" algn="ctr">
                        <a:lnSpc>
                          <a:spcPct val="150000"/>
                        </a:lnSpc>
                        <a:spcBef>
                          <a:spcPts val="0"/>
                        </a:spcBef>
                        <a:spcAft>
                          <a:spcPts val="0"/>
                        </a:spcAft>
                      </a:pPr>
                      <a:r>
                        <a:rPr lang="en-US" sz="2000" b="1" dirty="0">
                          <a:solidFill>
                            <a:srgbClr val="002060"/>
                          </a:solidFill>
                          <a:latin typeface="Times New Roman" pitchFamily="18" charset="0"/>
                          <a:cs typeface="Times New Roman" pitchFamily="18" charset="0"/>
                        </a:rPr>
                        <a:t>3</a:t>
                      </a:r>
                      <a:endParaRPr lang="en-US" sz="2000" b="1" dirty="0">
                        <a:solidFill>
                          <a:srgbClr val="002060"/>
                        </a:solidFill>
                        <a:latin typeface="Times New Roman" pitchFamily="18" charset="0"/>
                        <a:ea typeface="Calibri"/>
                        <a:cs typeface="Times New Roman" pitchFamily="18" charset="0"/>
                      </a:endParaRPr>
                    </a:p>
                  </a:txBody>
                  <a:tcPr marL="68580" marR="68580" marT="0" marB="0"/>
                </a:tc>
                <a:tc>
                  <a:txBody>
                    <a:bodyPr/>
                    <a:lstStyle/>
                    <a:p>
                      <a:pPr algn="l"/>
                      <a:r>
                        <a:rPr lang="en-US" sz="1800" b="1" dirty="0">
                          <a:solidFill>
                            <a:srgbClr val="002060"/>
                          </a:solidFill>
                          <a:latin typeface="Times New Roman" pitchFamily="18" charset="0"/>
                          <a:cs typeface="Times New Roman" pitchFamily="18" charset="0"/>
                        </a:rPr>
                        <a:t>AMS2014      </a:t>
                      </a:r>
                    </a:p>
                  </a:txBody>
                  <a:tcPr/>
                </a:tc>
                <a:extLst>
                  <a:ext uri="{0D108BD9-81ED-4DB2-BD59-A6C34878D82A}">
                    <a16:rowId xmlns:a16="http://schemas.microsoft.com/office/drawing/2014/main" val="10003"/>
                  </a:ext>
                </a:extLst>
              </a:tr>
              <a:tr h="333794">
                <a:tc>
                  <a:txBody>
                    <a:bodyPr/>
                    <a:lstStyle/>
                    <a:p>
                      <a:pPr marL="0" marR="17145" algn="ctr">
                        <a:lnSpc>
                          <a:spcPct val="150000"/>
                        </a:lnSpc>
                        <a:spcBef>
                          <a:spcPts val="0"/>
                        </a:spcBef>
                        <a:spcAft>
                          <a:spcPts val="0"/>
                        </a:spcAft>
                      </a:pPr>
                      <a:r>
                        <a:rPr lang="en-US" sz="2000" b="1" dirty="0">
                          <a:solidFill>
                            <a:srgbClr val="002060"/>
                          </a:solidFill>
                          <a:latin typeface="Times New Roman" pitchFamily="18" charset="0"/>
                          <a:cs typeface="Times New Roman" pitchFamily="18" charset="0"/>
                        </a:rPr>
                        <a:t>4.</a:t>
                      </a:r>
                      <a:endParaRPr lang="en-US" sz="2000" b="1" dirty="0">
                        <a:solidFill>
                          <a:srgbClr val="002060"/>
                        </a:solidFill>
                        <a:latin typeface="Times New Roman" pitchFamily="18" charset="0"/>
                        <a:ea typeface="Calibri"/>
                        <a:cs typeface="Times New Roman" pitchFamily="18" charset="0"/>
                      </a:endParaRPr>
                    </a:p>
                  </a:txBody>
                  <a:tcPr marL="68580" marR="68580" marT="0" marB="0"/>
                </a:tc>
                <a:tc>
                  <a:txBody>
                    <a:bodyPr/>
                    <a:lstStyle/>
                    <a:p>
                      <a:pPr algn="l"/>
                      <a:r>
                        <a:rPr lang="en-US" sz="1800" b="1" dirty="0">
                          <a:solidFill>
                            <a:srgbClr val="002060"/>
                          </a:solidFill>
                          <a:latin typeface="Times New Roman" pitchFamily="18" charset="0"/>
                          <a:cs typeface="Times New Roman" pitchFamily="18" charset="0"/>
                        </a:rPr>
                        <a:t>IVTCODE 20   </a:t>
                      </a:r>
                    </a:p>
                  </a:txBody>
                  <a:tcPr/>
                </a:tc>
                <a:extLst>
                  <a:ext uri="{0D108BD9-81ED-4DB2-BD59-A6C34878D82A}">
                    <a16:rowId xmlns:a16="http://schemas.microsoft.com/office/drawing/2014/main" val="10004"/>
                  </a:ext>
                </a:extLst>
              </a:tr>
              <a:tr h="333794">
                <a:tc>
                  <a:txBody>
                    <a:bodyPr/>
                    <a:lstStyle/>
                    <a:p>
                      <a:pPr marL="0" marR="17145" algn="ctr">
                        <a:lnSpc>
                          <a:spcPct val="150000"/>
                        </a:lnSpc>
                        <a:spcBef>
                          <a:spcPts val="0"/>
                        </a:spcBef>
                        <a:spcAft>
                          <a:spcPts val="0"/>
                        </a:spcAft>
                      </a:pPr>
                      <a:r>
                        <a:rPr lang="en-US" sz="2000" b="1" dirty="0">
                          <a:solidFill>
                            <a:srgbClr val="002060"/>
                          </a:solidFill>
                          <a:latin typeface="Times New Roman" pitchFamily="18" charset="0"/>
                          <a:cs typeface="Times New Roman" pitchFamily="18" charset="0"/>
                        </a:rPr>
                        <a:t>5.</a:t>
                      </a:r>
                      <a:endParaRPr lang="en-US" sz="2000" b="1" dirty="0">
                        <a:solidFill>
                          <a:srgbClr val="002060"/>
                        </a:solidFill>
                        <a:latin typeface="Times New Roman" pitchFamily="18" charset="0"/>
                        <a:ea typeface="Calibri"/>
                        <a:cs typeface="Times New Roman" pitchFamily="18" charset="0"/>
                      </a:endParaRPr>
                    </a:p>
                  </a:txBody>
                  <a:tcPr marL="68580" marR="68580" marT="0" marB="0"/>
                </a:tc>
                <a:tc>
                  <a:txBody>
                    <a:bodyPr/>
                    <a:lstStyle/>
                    <a:p>
                      <a:pPr algn="l"/>
                      <a:r>
                        <a:rPr lang="en-US" sz="1800" b="1" dirty="0">
                          <a:solidFill>
                            <a:srgbClr val="002060"/>
                          </a:solidFill>
                          <a:latin typeface="Times New Roman" pitchFamily="18" charset="0"/>
                          <a:cs typeface="Times New Roman" pitchFamily="18" charset="0"/>
                        </a:rPr>
                        <a:t>NRC147</a:t>
                      </a:r>
                    </a:p>
                  </a:txBody>
                  <a:tcPr/>
                </a:tc>
                <a:extLst>
                  <a:ext uri="{0D108BD9-81ED-4DB2-BD59-A6C34878D82A}">
                    <a16:rowId xmlns:a16="http://schemas.microsoft.com/office/drawing/2014/main" val="10005"/>
                  </a:ext>
                </a:extLst>
              </a:tr>
              <a:tr h="333794">
                <a:tc>
                  <a:txBody>
                    <a:bodyPr/>
                    <a:lstStyle/>
                    <a:p>
                      <a:pPr marL="0" marR="17145" algn="ctr">
                        <a:lnSpc>
                          <a:spcPct val="150000"/>
                        </a:lnSpc>
                        <a:spcBef>
                          <a:spcPts val="0"/>
                        </a:spcBef>
                        <a:spcAft>
                          <a:spcPts val="0"/>
                        </a:spcAft>
                      </a:pPr>
                      <a:r>
                        <a:rPr lang="en-US" sz="2000" b="1" dirty="0">
                          <a:solidFill>
                            <a:srgbClr val="002060"/>
                          </a:solidFill>
                          <a:latin typeface="Times New Roman" pitchFamily="18" charset="0"/>
                          <a:ea typeface="Calibri"/>
                          <a:cs typeface="Times New Roman" pitchFamily="18" charset="0"/>
                        </a:rPr>
                        <a:t>6.</a:t>
                      </a:r>
                    </a:p>
                  </a:txBody>
                  <a:tcPr marL="68580" marR="68580" marT="0" marB="0"/>
                </a:tc>
                <a:tc>
                  <a:txBody>
                    <a:bodyPr/>
                    <a:lstStyle/>
                    <a:p>
                      <a:pPr algn="l"/>
                      <a:r>
                        <a:rPr lang="en-US" sz="1800" b="1" dirty="0">
                          <a:solidFill>
                            <a:srgbClr val="002060"/>
                          </a:solidFill>
                          <a:latin typeface="Times New Roman" pitchFamily="18" charset="0"/>
                          <a:cs typeface="Times New Roman" pitchFamily="18" charset="0"/>
                        </a:rPr>
                        <a:t>AMC-100-39</a:t>
                      </a:r>
                    </a:p>
                  </a:txBody>
                  <a:tcPr/>
                </a:tc>
                <a:extLst>
                  <a:ext uri="{0D108BD9-81ED-4DB2-BD59-A6C34878D82A}">
                    <a16:rowId xmlns:a16="http://schemas.microsoft.com/office/drawing/2014/main" val="3672333931"/>
                  </a:ext>
                </a:extLst>
              </a:tr>
              <a:tr h="502929">
                <a:tc>
                  <a:txBody>
                    <a:bodyPr/>
                    <a:lstStyle/>
                    <a:p>
                      <a:pPr marL="0" marR="17145" algn="ctr">
                        <a:lnSpc>
                          <a:spcPct val="150000"/>
                        </a:lnSpc>
                        <a:spcBef>
                          <a:spcPts val="0"/>
                        </a:spcBef>
                        <a:spcAft>
                          <a:spcPts val="0"/>
                        </a:spcAft>
                      </a:pPr>
                      <a:r>
                        <a:rPr lang="en-US" sz="2000" b="1" dirty="0">
                          <a:solidFill>
                            <a:srgbClr val="002060"/>
                          </a:solidFill>
                          <a:latin typeface="Times New Roman" pitchFamily="18" charset="0"/>
                          <a:ea typeface="Calibri"/>
                          <a:cs typeface="Times New Roman" pitchFamily="18" charset="0"/>
                        </a:rPr>
                        <a:t>7.</a:t>
                      </a:r>
                    </a:p>
                  </a:txBody>
                  <a:tcPr marL="68580" marR="68580" marT="0" marB="0"/>
                </a:tc>
                <a:tc>
                  <a:txBody>
                    <a:bodyPr/>
                    <a:lstStyle/>
                    <a:p>
                      <a:pPr algn="l"/>
                      <a:r>
                        <a:rPr lang="en-US" sz="1800" b="1" dirty="0">
                          <a:solidFill>
                            <a:srgbClr val="002060"/>
                          </a:solidFill>
                          <a:latin typeface="Times New Roman" pitchFamily="18" charset="0"/>
                          <a:cs typeface="Times New Roman" pitchFamily="18" charset="0"/>
                        </a:rPr>
                        <a:t>RSC1107</a:t>
                      </a:r>
                    </a:p>
                  </a:txBody>
                  <a:tcPr/>
                </a:tc>
                <a:extLst>
                  <a:ext uri="{0D108BD9-81ED-4DB2-BD59-A6C34878D82A}">
                    <a16:rowId xmlns:a16="http://schemas.microsoft.com/office/drawing/2014/main" val="1665946663"/>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Custom 73">
      <a:dk1>
        <a:sysClr val="windowText" lastClr="000000"/>
      </a:dk1>
      <a:lt1>
        <a:sysClr val="window" lastClr="FFFFFF"/>
      </a:lt1>
      <a:dk2>
        <a:srgbClr val="44546A"/>
      </a:dk2>
      <a:lt2>
        <a:srgbClr val="E7E6E6"/>
      </a:lt2>
      <a:accent1>
        <a:srgbClr val="C4EEF2"/>
      </a:accent1>
      <a:accent2>
        <a:srgbClr val="9CD3D9"/>
      </a:accent2>
      <a:accent3>
        <a:srgbClr val="387373"/>
      </a:accent3>
      <a:accent4>
        <a:srgbClr val="022E40"/>
      </a:accent4>
      <a:accent5>
        <a:srgbClr val="F2E4C9"/>
      </a:accent5>
      <a:accent6>
        <a:srgbClr val="FFFFF5"/>
      </a:accent6>
      <a:hlink>
        <a:srgbClr val="0563C1"/>
      </a:hlink>
      <a:folHlink>
        <a:srgbClr val="954F72"/>
      </a:folHlink>
    </a:clrScheme>
    <a:fontScheme name="Custom 114">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7481B2-61F1-4998-A5FC-37E947E1DE7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1CDCD41-C0EE-49F0-80CC-0DC855F8F0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1D1A41-01F0-4C5C-80FC-D7734A9F3AD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TM44613219</Template>
  <TotalTime>0</TotalTime>
  <Words>4505</Words>
  <Application>Microsoft Office PowerPoint</Application>
  <PresentationFormat>Widescreen</PresentationFormat>
  <Paragraphs>817</Paragraphs>
  <Slides>65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Algerian</vt:lpstr>
      <vt:lpstr>Arial</vt:lpstr>
      <vt:lpstr>Bodoni MT</vt:lpstr>
      <vt:lpstr>Calibri</vt:lpstr>
      <vt:lpstr>Source Sans Pro Light</vt:lpstr>
      <vt:lpstr>Times New Roman</vt:lpstr>
      <vt:lpstr>Wingdings</vt:lpstr>
      <vt:lpstr>Office Theme</vt:lpstr>
      <vt:lpstr>PowerPoint Presentation</vt:lpstr>
      <vt:lpstr>CONTENTS </vt:lpstr>
      <vt:lpstr>PowerPoint Presentation</vt:lpstr>
      <vt:lpstr>PowerPoint Presentation</vt:lpstr>
      <vt:lpstr>PowerPoint Presentation</vt:lpstr>
      <vt:lpstr>PowerPoint Presentation</vt:lpstr>
      <vt:lpstr>4. PLACE OF RESEARCH WORK</vt:lpstr>
      <vt:lpstr> 5. MATERIALS AND METHOD </vt:lpstr>
      <vt:lpstr>PowerPoint Presentation</vt:lpstr>
      <vt:lpstr>Instruments</vt:lpstr>
      <vt:lpstr>  II. METHODOLOGY</vt:lpstr>
      <vt:lpstr>Reagents of  DNA Extraction Buffer stock solution </vt:lpstr>
      <vt:lpstr>PowerPoint Presentation</vt:lpstr>
      <vt:lpstr>PowerPoint Presentation</vt:lpstr>
      <vt:lpstr>PowerPoint Presentation</vt:lpstr>
      <vt:lpstr>PowerPoint Presentation</vt:lpstr>
      <vt:lpstr>PowerPoint Presentation</vt:lpstr>
      <vt:lpstr> 0.8% agarose gel was prepared and then the          ethidium bromide was added as a staining agent.</vt:lpstr>
      <vt:lpstr> The quantity of DNA was checked using 1 μl of DNA of each Soybean varieties by using Bio-Spectrometer machine at Department of Plant Biotechnology, College of  Agricultural Biotechnology Loni.</vt:lpstr>
      <vt:lpstr>Quantification of DNA</vt:lpstr>
      <vt:lpstr>Table 4 . List of primers were screen for  amplification </vt:lpstr>
      <vt:lpstr>PowerPoint Presentation</vt:lpstr>
      <vt:lpstr>PCR Program</vt:lpstr>
      <vt:lpstr>6. RESULT AND DISCUSSION</vt:lpstr>
      <vt:lpstr>    </vt:lpstr>
      <vt:lpstr>PowerPoint Presentation</vt:lpstr>
      <vt:lpstr>PowerPoint Presentation</vt:lpstr>
      <vt:lpstr>PowerPoint Presentation</vt:lpstr>
      <vt:lpstr>PowerPoint Presentation</vt:lpstr>
      <vt:lpstr> Binary similarity matrix for SSR analysis</vt:lpstr>
      <vt:lpstr>PowerPoint Presentation</vt:lpstr>
      <vt:lpstr>PowerPoint Presentation</vt:lpstr>
      <vt:lpstr>PowerPoint Presentation</vt:lpstr>
      <vt:lpstr>PowerPoint Presentation</vt:lpstr>
      <vt:lpstr>PowerPoint Presentation</vt:lpstr>
      <vt:lpstr>7. SUMMARY AND CONCLUSION</vt:lpstr>
      <vt:lpstr>PowerPoint Presentation</vt:lpstr>
      <vt:lpstr>    8. REFERENCES</vt:lpstr>
      <vt:lpstr>PowerPoint Presentation</vt:lpstr>
      <vt:lpstr>WELCOME</vt:lpstr>
      <vt:lpstr>PowerPoint Presentation</vt:lpstr>
      <vt:lpstr>TABLE  OF  CONTENTS</vt:lpstr>
      <vt:lpstr>PREAMBLE</vt:lpstr>
      <vt:lpstr>OBJECTIVES</vt:lpstr>
      <vt:lpstr>PROFILE OF THE INSTITUTE</vt:lpstr>
      <vt:lpstr>BOTANICAL GARDEN </vt:lpstr>
      <vt:lpstr>RESEARCH CONDUCTED THE GKVK INSTITUTE</vt:lpstr>
      <vt:lpstr>PowerPoint Presentation</vt:lpstr>
      <vt:lpstr>SCIENTIFIC INFORMATION GATHERED/OBSERVATIONS</vt:lpstr>
      <vt:lpstr>ORGANIZATION STRUCTURE OF GKVK</vt:lpstr>
      <vt:lpstr>CSIR - CENTRAL FOOD TECHNOLOGICAL RESEARCH INSTITUTE </vt:lpstr>
      <vt:lpstr>RESEARCH CONDUCTED THE CFTRI INSTITUTE</vt:lpstr>
      <vt:lpstr>PowerPoint Presentation</vt:lpstr>
      <vt:lpstr>ORGANIZATION STRUCTURE  CSIR-CFTRI</vt:lpstr>
      <vt:lpstr>PowerPoint Presentation</vt:lpstr>
      <vt:lpstr>MYSORE ZOO </vt:lpstr>
      <vt:lpstr>MYSORE ZOO</vt:lpstr>
      <vt:lpstr>PowerPoint Presentation</vt:lpstr>
      <vt:lpstr>PowerPoint Presentation</vt:lpstr>
      <vt:lpstr>INSTITUTION RELATED PHOTOGRAPHS</vt:lpstr>
      <vt:lpstr>PowerPoint Presentation</vt:lpstr>
      <vt:lpstr>Fig. 3 Visvesvaraya Industrial &amp; Technological Museum,                             Bangalore </vt:lpstr>
      <vt:lpstr>Fig. 4 University of Agricultural Sciences, Bangalore </vt:lpstr>
      <vt:lpstr>EXPERIENCED GAINED / OUTCOME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2021-05-30T11:24:56Z</dcterms:created>
  <dcterms:modified xsi:type="dcterms:W3CDTF">2023-12-13T09:00:35Z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